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37659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94d1e46103c3b208102#tid=68f59daf0d4748000964d79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第三册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ff811b39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攻略识别</a:t>
            </a:r>
            <a:endParaRPr lang="en-US" sz="20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294ad55f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攻略解读</a:t>
            </a:r>
            <a:endParaRPr lang="en-US" sz="20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bb540fc7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攻略应用</a:t>
            </a:r>
            <a:endParaRPr lang="en-US" sz="20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_BD#f6310ea2c.fixed?pid=2ae8bdca5&amp;color=195,214,0&amp;bbb=1"/>
          <p:cNvSpPr/>
          <p:nvPr/>
        </p:nvSpPr>
        <p:spPr>
          <a:xfrm>
            <a:off x="2414016" y="1545336"/>
            <a:ext cx="7196328" cy="969264"/>
          </a:xfrm>
          <a:prstGeom prst="rect">
            <a:avLst/>
          </a:prstGeom>
          <a:noFill/>
          <a:ln/>
        </p:spPr>
        <p:txBody>
          <a:bodyPr wrap="none" lIns="0" tIns="0" rIns="0" bIns="0" rtlCol="0" anchor="ctr"/>
          <a:lstStyle/>
          <a:p>
            <a:pPr algn="ctr" latinLnBrk="1">
              <a:lnSpc>
                <a:spcPts val="6600"/>
              </a:lnSpc>
            </a:pPr>
            <a:r>
              <a:rPr lang="en-US" altLang="zh-CN" sz="5400" b="1" i="0" dirty="0">
                <a:solidFill>
                  <a:srgbClr val="C3D600"/>
                </a:solidFill>
                <a:latin typeface="微软雅黑" pitchFamily="34" charset="0"/>
                <a:ea typeface="微软雅黑" pitchFamily="34" charset="-122"/>
                <a:cs typeface="微软雅黑" pitchFamily="34" charset="-120"/>
              </a:rPr>
              <a:t>通法攻略</a:t>
            </a:r>
            <a:endParaRPr lang="en-US" altLang="zh-CN" sz="5400" dirty="0"/>
          </a:p>
        </p:txBody>
      </p:sp>
      <p:sp>
        <p:nvSpPr>
          <p:cNvPr id="3" name="C_2_BD#f6310ea2c.fixed?pid=2ae8bdca5&amp;color=255,255,255&amp;bbb=1"/>
          <p:cNvSpPr/>
          <p:nvPr/>
        </p:nvSpPr>
        <p:spPr>
          <a:xfrm>
            <a:off x="0" y="2880360"/>
            <a:ext cx="12188952" cy="795528"/>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微软雅黑" pitchFamily="34" charset="0"/>
                <a:ea typeface="微软雅黑" pitchFamily="34" charset="-122"/>
                <a:cs typeface="微软雅黑" pitchFamily="34" charset="-120"/>
              </a:rPr>
              <a:t>条件概率问题的求解方法</a:t>
            </a:r>
            <a:endParaRPr lang="en-US" altLang="zh-CN" sz="4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4_BD#cd06e2780?pid=ff811b394&amp;color=0,0,0&amp;bt=1&amp;bbb=1&amp;hb=1"/>
          <p:cNvSpPr/>
          <p:nvPr/>
        </p:nvSpPr>
        <p:spPr>
          <a:xfrm>
            <a:off x="832104" y="1078992"/>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当题目出现“在</a:t>
            </a:r>
            <a:r>
              <a:rPr lang="en-US" altLang="zh-CN" sz="1800" b="0" i="0" dirty="0">
                <a:solidFill>
                  <a:srgbClr val="000000"/>
                </a:solidFill>
                <a:latin typeface="SimSun" panose="02010600030101010101" pitchFamily="2" charset="-122"/>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的前提下”“在</a:t>
            </a:r>
            <a:r>
              <a:rPr lang="en-US" altLang="zh-CN" sz="1800" b="0" i="0" dirty="0">
                <a:solidFill>
                  <a:srgbClr val="000000"/>
                </a:solidFill>
                <a:latin typeface="SimSun" panose="02010600030101010101" pitchFamily="2" charset="-122"/>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的条件下”等字眼时,一般即为条件概率问题</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若题目没有出现上</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述字眼</a:t>
            </a:r>
            <a:r>
              <a:rPr lang="en-US" altLang="zh-CN" b="0" i="0" dirty="0">
                <a:solidFill>
                  <a:srgbClr val="000000"/>
                </a:solidFill>
                <a:latin typeface="微软雅黑" pitchFamily="34" charset="0"/>
                <a:ea typeface="微软雅黑" pitchFamily="34" charset="-122"/>
                <a:cs typeface="微软雅黑" pitchFamily="34" charset="-120"/>
              </a:rPr>
              <a:t>,但已知事件的发生影响了所求事件的概率,则也是条件概率问题.</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5" name="P_4_BD#4004e849b?colgroup=3,8,19,24&amp;pid=294ad55fb&amp;color=0,0,0&amp;bt=1&amp;bbb=1"/>
              <p:cNvGraphicFramePr>
                <a:graphicFrameLocks noGrp="1"/>
              </p:cNvGraphicFramePr>
              <p:nvPr>
                <p:extLst>
                  <p:ext uri="{D42A27DB-BD31-4B8C-83A1-F6EECF244321}">
                    <p14:modId xmlns:p14="http://schemas.microsoft.com/office/powerpoint/2010/main" val="1748200265"/>
                  </p:ext>
                </p:extLst>
              </p:nvPr>
            </p:nvGraphicFramePr>
            <p:xfrm>
              <a:off x="832104" y="1078992"/>
              <a:ext cx="10524744" cy="1324483"/>
            </p:xfrm>
            <a:graphic>
              <a:graphicData uri="http://schemas.openxmlformats.org/drawingml/2006/table">
                <a:tbl>
                  <a:tblPr/>
                  <a:tblGrid>
                    <a:gridCol w="713232">
                      <a:extLst>
                        <a:ext uri="{9D8B030D-6E8A-4147-A177-3AD203B41FA5}">
                          <a16:colId xmlns:a16="http://schemas.microsoft.com/office/drawing/2014/main" val="20000"/>
                        </a:ext>
                      </a:extLst>
                    </a:gridCol>
                    <a:gridCol w="1627632">
                      <a:extLst>
                        <a:ext uri="{9D8B030D-6E8A-4147-A177-3AD203B41FA5}">
                          <a16:colId xmlns:a16="http://schemas.microsoft.com/office/drawing/2014/main" val="20001"/>
                        </a:ext>
                      </a:extLst>
                    </a:gridCol>
                    <a:gridCol w="3630168">
                      <a:extLst>
                        <a:ext uri="{9D8B030D-6E8A-4147-A177-3AD203B41FA5}">
                          <a16:colId xmlns:a16="http://schemas.microsoft.com/office/drawing/2014/main" val="20002"/>
                        </a:ext>
                      </a:extLst>
                    </a:gridCol>
                    <a:gridCol w="4553712">
                      <a:extLst>
                        <a:ext uri="{9D8B030D-6E8A-4147-A177-3AD203B41FA5}">
                          <a16:colId xmlns:a16="http://schemas.microsoft.com/office/drawing/2014/main" val="20003"/>
                        </a:ext>
                      </a:extLst>
                    </a:gridCol>
                  </a:tblGrid>
                  <a:tr h="313817">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公式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适用场景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相关知识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extLst>
                      <a:ext uri="{0D108BD9-81ED-4DB2-BD59-A6C34878D82A}">
                        <a16:rowId xmlns:a16="http://schemas.microsoft.com/office/drawing/2014/main" val="10000"/>
                      </a:ext>
                    </a:extLst>
                  </a:tr>
                  <a:tr h="505333">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定义法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5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𝐵</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𝐴</m:t>
                              </m:r>
                              <m:r>
                                <a:rPr lang="en-US" altLang="zh-CN" sz="1400" b="0" i="0" spc="-100">
                                  <a:solidFill>
                                    <a:srgbClr val="000000"/>
                                  </a:solidFill>
                                  <a:latin typeface="Cambria Math" pitchFamily="34" charset="0"/>
                                  <a:ea typeface="Cambria Math" pitchFamily="34" charset="-122"/>
                                  <a:cs typeface="Cambria Math" pitchFamily="34" charset="-120"/>
                                </a:rPr>
                                <m:t>)=</m:t>
                              </m:r>
                              <m:f>
                                <m:fPr>
                                  <m:ctrlPr>
                                    <a:rPr lang="en-US" altLang="zh-CN" sz="1400" b="0" i="1" spc="-100"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𝑃</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𝐴𝐵</m:t>
                                  </m:r>
                                  <m:r>
                                    <a:rPr lang="en-US" altLang="zh-CN" sz="1400" b="0" i="0" spc="-100">
                                      <a:solidFill>
                                        <a:srgbClr val="000000"/>
                                      </a:solidFill>
                                      <a:latin typeface="Cambria Math" pitchFamily="34" charset="0"/>
                                      <a:ea typeface="Cambria Math" pitchFamily="34" charset="-122"/>
                                      <a:cs typeface="Cambria Math" pitchFamily="34" charset="-120"/>
                                    </a:rPr>
                                    <m:t>)</m:t>
                                  </m:r>
                                </m:num>
                                <m:den>
                                  <m:r>
                                    <a:rPr lang="en-US" altLang="zh-CN" sz="1400" b="0" i="0" spc="-100">
                                      <a:solidFill>
                                        <a:srgbClr val="000000"/>
                                      </a:solidFill>
                                      <a:latin typeface="Cambria Math" pitchFamily="34" charset="0"/>
                                      <a:ea typeface="Cambria Math" pitchFamily="34" charset="-122"/>
                                      <a:cs typeface="Cambria Math" pitchFamily="34" charset="-120"/>
                                    </a:rPr>
                                    <m:t>𝑃</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𝐴</m:t>
                                  </m:r>
                                  <m:r>
                                    <a:rPr lang="en-US" altLang="zh-CN" sz="1400" b="0" i="0" spc="-100">
                                      <a:solidFill>
                                        <a:srgbClr val="00000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概率明确或概率易求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主要用古典概型求概率</a:t>
                          </a:r>
                          <a:r>
                            <a:rPr lang="en-US" altLang="zh-CN" sz="1400" b="0" i="0" spc="-10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微软雅黑" pitchFamily="34" charset="-122"/>
                              <a:cs typeface="微软雅黑" pitchFamily="34" charset="-120"/>
                            </a:rPr>
                            <a:t>有时也用其他概率模型求概率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05333">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缩样法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5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𝐵</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𝐴</m:t>
                              </m:r>
                              <m:r>
                                <a:rPr lang="en-US" altLang="zh-CN" sz="1400" b="0" i="0" spc="-100">
                                  <a:solidFill>
                                    <a:srgbClr val="000000"/>
                                  </a:solidFill>
                                  <a:latin typeface="Cambria Math" pitchFamily="34" charset="0"/>
                                  <a:ea typeface="Cambria Math" pitchFamily="34" charset="-122"/>
                                  <a:cs typeface="Cambria Math" pitchFamily="34" charset="-120"/>
                                </a:rPr>
                                <m:t>)=</m:t>
                              </m:r>
                              <m:f>
                                <m:fPr>
                                  <m:ctrlPr>
                                    <a:rPr lang="en-US" altLang="zh-CN" sz="1400" b="0" i="1" spc="-100"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𝑛</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𝐴𝐵</m:t>
                                  </m:r>
                                  <m:r>
                                    <a:rPr lang="en-US" altLang="zh-CN" sz="1400" b="0" i="0" spc="-100">
                                      <a:solidFill>
                                        <a:srgbClr val="000000"/>
                                      </a:solidFill>
                                      <a:latin typeface="Cambria Math" pitchFamily="34" charset="0"/>
                                      <a:ea typeface="Cambria Math" pitchFamily="34" charset="-122"/>
                                      <a:cs typeface="Cambria Math" pitchFamily="34" charset="-120"/>
                                    </a:rPr>
                                    <m:t>)</m:t>
                                  </m:r>
                                </m:num>
                                <m:den>
                                  <m:r>
                                    <a:rPr lang="en-US" altLang="zh-CN" sz="1400" b="0" i="0" spc="-100">
                                      <a:solidFill>
                                        <a:srgbClr val="000000"/>
                                      </a:solidFill>
                                      <a:latin typeface="Cambria Math" pitchFamily="34" charset="0"/>
                                      <a:ea typeface="Cambria Math" pitchFamily="34" charset="-122"/>
                                      <a:cs typeface="Cambria Math" pitchFamily="34" charset="-120"/>
                                    </a:rPr>
                                    <m:t>𝑛</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𝐴</m:t>
                                  </m:r>
                                  <m:r>
                                    <a:rPr lang="en-US" altLang="zh-CN" sz="1400" b="0" i="0" spc="-100">
                                      <a:solidFill>
                                        <a:srgbClr val="00000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样本空间可以明确列举或概率计算比较复杂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利用计数原理求相关事件包含的样本点的个数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5" name="P_4_BD#4004e849b?colgroup=3,8,19,24&amp;pid=294ad55fb&amp;color=0,0,0&amp;bt=1&amp;bbb=1"/>
              <p:cNvGraphicFramePr>
                <a:graphicFrameLocks noGrp="1"/>
              </p:cNvGraphicFramePr>
              <p:nvPr>
                <p:extLst>
                  <p:ext uri="{D42A27DB-BD31-4B8C-83A1-F6EECF244321}">
                    <p14:modId xmlns:p14="http://schemas.microsoft.com/office/powerpoint/2010/main" val="1748200265"/>
                  </p:ext>
                </p:extLst>
              </p:nvPr>
            </p:nvGraphicFramePr>
            <p:xfrm>
              <a:off x="832104" y="1078992"/>
              <a:ext cx="10524744" cy="1324483"/>
            </p:xfrm>
            <a:graphic>
              <a:graphicData uri="http://schemas.openxmlformats.org/drawingml/2006/table">
                <a:tbl>
                  <a:tblPr/>
                  <a:tblGrid>
                    <a:gridCol w="713232">
                      <a:extLst>
                        <a:ext uri="{9D8B030D-6E8A-4147-A177-3AD203B41FA5}">
                          <a16:colId xmlns:a16="http://schemas.microsoft.com/office/drawing/2014/main" val="20000"/>
                        </a:ext>
                      </a:extLst>
                    </a:gridCol>
                    <a:gridCol w="1627632">
                      <a:extLst>
                        <a:ext uri="{9D8B030D-6E8A-4147-A177-3AD203B41FA5}">
                          <a16:colId xmlns:a16="http://schemas.microsoft.com/office/drawing/2014/main" val="20001"/>
                        </a:ext>
                      </a:extLst>
                    </a:gridCol>
                    <a:gridCol w="3630168">
                      <a:extLst>
                        <a:ext uri="{9D8B030D-6E8A-4147-A177-3AD203B41FA5}">
                          <a16:colId xmlns:a16="http://schemas.microsoft.com/office/drawing/2014/main" val="20002"/>
                        </a:ext>
                      </a:extLst>
                    </a:gridCol>
                    <a:gridCol w="4553712">
                      <a:extLst>
                        <a:ext uri="{9D8B030D-6E8A-4147-A177-3AD203B41FA5}">
                          <a16:colId xmlns:a16="http://schemas.microsoft.com/office/drawing/2014/main" val="20003"/>
                        </a:ext>
                      </a:extLst>
                    </a:gridCol>
                  </a:tblGrid>
                  <a:tr h="313817">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公式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适用场景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相关知识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extLst>
                      <a:ext uri="{0D108BD9-81ED-4DB2-BD59-A6C34878D82A}">
                        <a16:rowId xmlns:a16="http://schemas.microsoft.com/office/drawing/2014/main" val="10000"/>
                      </a:ext>
                    </a:extLst>
                  </a:tr>
                  <a:tr h="505333">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定义法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4195" t="-63855" r="-503745" b="-107229"/>
                          </a:stretch>
                        </a:blipFill>
                      </a:tcPr>
                    </a:tc>
                    <a:tc>
                      <a:txBody>
                        <a:bodyPr/>
                        <a:lstStyle/>
                        <a:p>
                          <a:pPr algn="l"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概率明确或概率易求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主要用古典概型求概率</a:t>
                          </a:r>
                          <a:r>
                            <a:rPr lang="en-US" altLang="zh-CN" sz="1400" b="0" i="0" spc="-10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微软雅黑" pitchFamily="34" charset="-122"/>
                              <a:cs typeface="微软雅黑" pitchFamily="34" charset="-120"/>
                            </a:rPr>
                            <a:t>有时也用其他概率模型求概率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05333">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缩样法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4195" t="-163855" r="-503745" b="-7229"/>
                          </a:stretch>
                        </a:blipFill>
                      </a:tcPr>
                    </a:tc>
                    <a:tc>
                      <a:txBody>
                        <a:bodyPr/>
                        <a:lstStyle/>
                        <a:p>
                          <a:pPr algn="l"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样本空间可以明确列举或概率计算比较复杂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利用计数原理求相关事件包含的样本点的个数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702efc33e?vop=1&amp;pid=bb540fc77&amp;color=0,0,0&amp;bt=1&amp;bbb=1&amp;hb=1"/>
              <p:cNvSpPr/>
              <p:nvPr/>
            </p:nvSpPr>
            <p:spPr>
              <a:xfrm>
                <a:off x="832104" y="1080000"/>
                <a:ext cx="10533888" cy="660400"/>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示例1</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在一次投篮比赛中，小明同学连续投篮三次.若前一次投中，则后一次投中的概率为前一次投中概率的2倍；若前一次未投中</a:t>
                </a:r>
                <a:r>
                  <a:rPr lang="en-US" altLang="zh-CN" sz="1400" b="0" i="0">
                    <a:solidFill>
                      <a:srgbClr val="000000"/>
                    </a:solidFill>
                    <a:latin typeface="微软雅黑" pitchFamily="34" charset="0"/>
                    <a:ea typeface="微软雅黑" pitchFamily="34" charset="-122"/>
                    <a:cs typeface="微软雅黑" pitchFamily="34" charset="-120"/>
                  </a:rPr>
                  <a:t>，则</a:t>
                </a:r>
              </a:p>
              <a:p>
                <a:pPr latinLnBrk="1">
                  <a:lnSpc>
                    <a:spcPts val="2600"/>
                  </a:lnSpc>
                </a:pPr>
                <a:r>
                  <a:rPr lang="en-US" altLang="zh-CN" sz="1400" b="0" i="0">
                    <a:solidFill>
                      <a:srgbClr val="000000"/>
                    </a:solidFill>
                    <a:latin typeface="微软雅黑" pitchFamily="34" charset="0"/>
                    <a:ea typeface="微软雅黑" pitchFamily="34" charset="-122"/>
                    <a:cs typeface="微软雅黑" pitchFamily="34" charset="-120"/>
                  </a:rPr>
                  <a:t>后一次投中的概率与第一次投中的概率相同</a:t>
                </a:r>
                <a:r>
                  <a:rPr lang="en-US" altLang="zh-CN" sz="1400" b="0" i="0" dirty="0">
                    <a:solidFill>
                      <a:srgbClr val="000000"/>
                    </a:solidFill>
                    <a:latin typeface="微软雅黑" pitchFamily="34" charset="0"/>
                    <a:ea typeface="微软雅黑" pitchFamily="34" charset="-122"/>
                    <a:cs typeface="微软雅黑" pitchFamily="34" charset="-120"/>
                  </a:rPr>
                  <a:t>.已知他第一次投中的概率为</a:t>
                </a:r>
                <a14:m>
                  <m:oMath xmlns:m="http://schemas.openxmlformats.org/officeDocument/2006/math">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，则在第二次投中的条件下，</a:t>
                </a:r>
                <a:r>
                  <a:rPr lang="en-US" altLang="zh-CN" sz="1400" b="0" i="0">
                    <a:solidFill>
                      <a:srgbClr val="000000"/>
                    </a:solidFill>
                    <a:latin typeface="微软雅黑" pitchFamily="34" charset="0"/>
                    <a:ea typeface="微软雅黑" pitchFamily="34" charset="-122"/>
                    <a:cs typeface="微软雅黑" pitchFamily="34" charset="-120"/>
                  </a:rPr>
                  <a:t>第三次投中的概率为(</a:t>
                </a:r>
                <a:r>
                  <a:rPr lang="en-US" altLang="zh-CN" sz="1400" b="0" i="0">
                    <a:solidFill>
                      <a:srgbClr val="000000"/>
                    </a:solidFill>
                    <a:latin typeface="SimSun" pitchFamily="34" charset="0"/>
                    <a:ea typeface="SimSun" pitchFamily="34" charset="-122"/>
                    <a:cs typeface="SimSun" pitchFamily="34" charset="-120"/>
                  </a:rPr>
                  <a:t> </a:t>
                </a:r>
                <a:r>
                  <a:rPr lang="en-US" altLang="zh-CN" sz="1400" b="1"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endParaRPr lang="en-US" altLang="zh-CN" sz="1400" dirty="0">
                  <a:solidFill>
                    <a:srgbClr val="000000"/>
                  </a:solidFill>
                </a:endParaRPr>
              </a:p>
            </p:txBody>
          </p:sp>
        </mc:Choice>
        <mc:Fallback>
          <p:sp>
            <p:nvSpPr>
              <p:cNvPr id="2" name="QC_4_BD.1_1#702efc33e?vop=1&amp;pid=bb540fc77&amp;color=0,0,0&amp;bt=1&amp;bbb=1&amp;hb=1"/>
              <p:cNvSpPr>
                <a:spLocks noRot="1" noChangeAspect="1" noMove="1" noResize="1" noEditPoints="1" noAdjustHandles="1" noChangeArrowheads="1" noChangeShapeType="1" noTextEdit="1"/>
              </p:cNvSpPr>
              <p:nvPr/>
            </p:nvSpPr>
            <p:spPr>
              <a:xfrm>
                <a:off x="832104" y="1080000"/>
                <a:ext cx="10533888" cy="660400"/>
              </a:xfrm>
              <a:prstGeom prst="rect">
                <a:avLst/>
              </a:prstGeom>
              <a:blipFill>
                <a:blip r:embed="rId3"/>
                <a:stretch>
                  <a:fillRect l="-1042" r="-174" b="-10185"/>
                </a:stretch>
              </a:blipFill>
              <a:ln/>
            </p:spPr>
            <p:txBody>
              <a:bodyPr/>
              <a:lstStyle/>
              <a:p>
                <a:r>
                  <a:rPr lang="zh-CN" altLang="en-US">
                    <a:noFill/>
                  </a:rPr>
                  <a:t> </a:t>
                </a:r>
              </a:p>
            </p:txBody>
          </p:sp>
        </mc:Fallback>
      </mc:AlternateContent>
      <p:sp>
        <p:nvSpPr>
          <p:cNvPr id="3" name="QC_4_AN.2_1#702efc33e.bracket?vop=1&amp;pid=bb540fc77&amp;color=0,0,0&amp;vpa=1"/>
          <p:cNvSpPr/>
          <p:nvPr/>
        </p:nvSpPr>
        <p:spPr>
          <a:xfrm>
            <a:off x="10537285" y="1593079"/>
            <a:ext cx="217488" cy="205423"/>
          </a:xfrm>
          <a:prstGeom prst="rect">
            <a:avLst/>
          </a:prstGeom>
          <a:noFill/>
          <a:ln/>
        </p:spPr>
        <p:txBody>
          <a:bodyPr wrap="none" lIns="0" tIns="0" rIns="0" bIns="0" rtlCol="0" anchor="t"/>
          <a:lstStyle/>
          <a:p>
            <a:pPr algn="ctr" latinLnBrk="1">
              <a:lnSpc>
                <a:spcPts val="1700"/>
              </a:lnSpc>
            </a:pPr>
            <a:r>
              <a:rPr lang="en-US" altLang="zh-CN" sz="1400" b="1" i="0" dirty="0">
                <a:solidFill>
                  <a:srgbClr val="FF0000"/>
                </a:solidFill>
                <a:latin typeface="SimHei" pitchFamily="34" charset="0"/>
                <a:ea typeface="SimHei" pitchFamily="34" charset="-122"/>
                <a:cs typeface="SimHei" pitchFamily="34" charset="-120"/>
              </a:rPr>
              <a:t>A</a:t>
            </a:r>
            <a:endParaRPr lang="en-US" altLang="zh-CN" sz="1400" dirty="0">
              <a:solidFill>
                <a:srgbClr val="FF0000"/>
              </a:solidFill>
            </a:endParaRPr>
          </a:p>
        </p:txBody>
      </p:sp>
      <mc:AlternateContent xmlns:mc="http://schemas.openxmlformats.org/markup-compatibility/2006">
        <mc:Choice xmlns:a14="http://schemas.microsoft.com/office/drawing/2010/main" Requires="a14">
          <p:sp>
            <p:nvSpPr>
              <p:cNvPr id="4" name="QC_4_BD.1_2#702efc33e.choices?vop=1&amp;pid=bb540fc77&amp;color=0,0,0&amp;bbb=1"/>
              <p:cNvSpPr/>
              <p:nvPr/>
            </p:nvSpPr>
            <p:spPr>
              <a:xfrm>
                <a:off x="832104" y="1747828"/>
                <a:ext cx="10533888" cy="419418"/>
              </a:xfrm>
              <a:prstGeom prst="rect">
                <a:avLst/>
              </a:prstGeom>
              <a:noFill/>
              <a:ln/>
            </p:spPr>
            <p:txBody>
              <a:bodyPr wrap="none" lIns="0" tIns="0" rIns="0" bIns="0" rtlCol="0" anchor="t"/>
              <a:lstStyle/>
              <a:p>
                <a:pPr latinLnBrk="1">
                  <a:lnSpc>
                    <a:spcPts val="3600"/>
                  </a:lnSpc>
                  <a:tabLst>
                    <a:tab pos="2706497" algn="l"/>
                    <a:tab pos="5374894" algn="l"/>
                    <a:tab pos="8055991" algn="l"/>
                  </a:tabLst>
                </a:pPr>
                <a:r>
                  <a:rPr lang="en-US" altLang="zh-CN" sz="1400" b="0" i="0" dirty="0">
                    <a:solidFill>
                      <a:srgbClr val="000000"/>
                    </a:solidFill>
                    <a:latin typeface="微软雅黑" pitchFamily="34" charset="0"/>
                    <a:ea typeface="微软雅黑" pitchFamily="34" charset="-122"/>
                    <a:cs typeface="微软雅黑" pitchFamily="34" charset="-120"/>
                  </a:rPr>
                  <a:t>A.</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7</m:t>
                        </m:r>
                      </m:num>
                      <m:den>
                        <m:r>
                          <a:rPr lang="en-US" altLang="zh-CN" sz="1400" b="0" i="0">
                            <a:solidFill>
                              <a:srgbClr val="000000"/>
                            </a:solidFill>
                            <a:latin typeface="Cambria Math" pitchFamily="34" charset="0"/>
                            <a:ea typeface="Cambria Math" pitchFamily="34" charset="-122"/>
                            <a:cs typeface="Cambria Math" pitchFamily="34" charset="-120"/>
                          </a:rPr>
                          <m:t>10</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B</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5</m:t>
                        </m:r>
                      </m:num>
                      <m:den>
                        <m:r>
                          <a:rPr lang="en-US" altLang="zh-CN" sz="1400" b="0" i="0">
                            <a:solidFill>
                              <a:srgbClr val="000000"/>
                            </a:solidFill>
                            <a:latin typeface="Cambria Math" pitchFamily="34" charset="0"/>
                            <a:ea typeface="Cambria Math" pitchFamily="34" charset="-122"/>
                            <a:cs typeface="Cambria Math" pitchFamily="34" charset="-120"/>
                          </a:rPr>
                          <m:t>16</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C</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7</m:t>
                        </m:r>
                      </m:num>
                      <m:den>
                        <m:r>
                          <a:rPr lang="en-US" altLang="zh-CN" sz="1400" b="0" i="0">
                            <a:solidFill>
                              <a:srgbClr val="000000"/>
                            </a:solidFill>
                            <a:latin typeface="Cambria Math" pitchFamily="34" charset="0"/>
                            <a:ea typeface="Cambria Math" pitchFamily="34" charset="-122"/>
                            <a:cs typeface="Cambria Math" pitchFamily="34" charset="-120"/>
                          </a:rPr>
                          <m:t>32</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D</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17</m:t>
                        </m:r>
                      </m:num>
                      <m:den>
                        <m:r>
                          <a:rPr lang="en-US" altLang="zh-CN" sz="1400" b="0" i="0">
                            <a:solidFill>
                              <a:srgbClr val="000000"/>
                            </a:solidFill>
                            <a:latin typeface="Cambria Math" pitchFamily="34" charset="0"/>
                            <a:ea typeface="Cambria Math" pitchFamily="34" charset="-122"/>
                            <a:cs typeface="Cambria Math" pitchFamily="34" charset="-120"/>
                          </a:rPr>
                          <m:t>32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400" dirty="0"/>
              </a:p>
            </p:txBody>
          </p:sp>
        </mc:Choice>
        <mc:Fallback>
          <p:sp>
            <p:nvSpPr>
              <p:cNvPr id="4" name="QC_4_BD.1_2#702efc33e.choices?vop=1&amp;pid=bb540fc77&amp;color=0,0,0&amp;bbb=1"/>
              <p:cNvSpPr>
                <a:spLocks noRot="1" noChangeAspect="1" noMove="1" noResize="1" noEditPoints="1" noAdjustHandles="1" noChangeArrowheads="1" noChangeShapeType="1" noTextEdit="1"/>
              </p:cNvSpPr>
              <p:nvPr/>
            </p:nvSpPr>
            <p:spPr>
              <a:xfrm>
                <a:off x="832104" y="1747828"/>
                <a:ext cx="10533888" cy="419418"/>
              </a:xfrm>
              <a:prstGeom prst="rect">
                <a:avLst/>
              </a:prstGeom>
              <a:blipFill>
                <a:blip r:embed="rId4"/>
                <a:stretch>
                  <a:fillRect l="-1042" b="-15942"/>
                </a:stretch>
              </a:blipFill>
              <a:ln/>
            </p:spPr>
            <p:txBody>
              <a:bodyPr/>
              <a:lstStyle/>
              <a:p>
                <a:r>
                  <a:rPr lang="zh-CN" altLang="en-US">
                    <a:noFill/>
                  </a:rPr>
                  <a:t> </a:t>
                </a:r>
              </a:p>
            </p:txBody>
          </p:sp>
        </mc:Fallback>
      </mc:AlternateContent>
      <p:sp>
        <p:nvSpPr>
          <p:cNvPr id="5" name="QC_4_EX.3_1#702efc33e?vop=1&amp;pid=bb540fc77&amp;color=0,0,0&amp;bbb=1"/>
          <p:cNvSpPr/>
          <p:nvPr/>
        </p:nvSpPr>
        <p:spPr>
          <a:xfrm>
            <a:off x="832104" y="2178168"/>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攻略审题</a:t>
            </a:r>
            <a:endParaRPr lang="en-US" altLang="zh-CN" sz="1400" dirty="0">
              <a:solidFill>
                <a:srgbClr val="000000"/>
              </a:solidFill>
            </a:endParaRPr>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由题意知求的是条件概率</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且条件中的概率明确</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因此考虑利用定义法求解</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solidFill>
                <a:srgbClr val="000000"/>
              </a:solidFill>
            </a:endParaRPr>
          </a:p>
        </p:txBody>
      </p:sp>
      <mc:AlternateContent xmlns:mc="http://schemas.openxmlformats.org/markup-compatibility/2006">
        <mc:Choice xmlns:a14="http://schemas.microsoft.com/office/drawing/2010/main" Requires="a14">
          <p:sp>
            <p:nvSpPr>
              <p:cNvPr id="6" name="QC_4_AS.4_1#702efc33e?vop=1&amp;pid=bb540fc77&amp;color=0,0,0&amp;bbb=1&amp;hb=1"/>
              <p:cNvSpPr/>
              <p:nvPr/>
            </p:nvSpPr>
            <p:spPr>
              <a:xfrm>
                <a:off x="832104" y="2786498"/>
                <a:ext cx="10533888" cy="1003300"/>
              </a:xfrm>
              <a:prstGeom prst="rect">
                <a:avLst/>
              </a:prstGeom>
              <a:noFill/>
              <a:ln/>
            </p:spPr>
            <p:txBody>
              <a:bodyPr wrap="none" lIns="0" tIns="0" rIns="0" bIns="0" rtlCol="0" anchor="t"/>
              <a:lstStyle/>
              <a:p>
                <a:pPr algn="l" latinLnBrk="1">
                  <a:lnSpc>
                    <a:spcPts val="3700"/>
                  </a:lnSpc>
                </a:pPr>
                <a:r>
                  <a:rPr lang="en-US" altLang="zh-CN" sz="1400" b="1" i="0" dirty="0">
                    <a:solidFill>
                      <a:srgbClr val="000000"/>
                    </a:solidFill>
                    <a:latin typeface="微软雅黑" pitchFamily="34" charset="0"/>
                    <a:ea typeface="微软雅黑" pitchFamily="34" charset="-122"/>
                    <a:cs typeface="微软雅黑" pitchFamily="34" charset="-120"/>
                  </a:rPr>
                  <a:t>攻略解析</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根据题意</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设</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第二次投中</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为事件</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𝐴</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第三次投中</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为事件</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𝐵</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𝐴</m:t>
                    </m:r>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4</m:t>
                        </m:r>
                      </m:den>
                    </m:f>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smtClean="0">
                        <a:solidFill>
                          <a:srgbClr val="000000"/>
                        </a:solidFill>
                        <a:latin typeface="Cambria Math" pitchFamily="34" charset="0"/>
                        <a:ea typeface="Cambria Math" pitchFamily="34" charset="-122"/>
                        <a:cs typeface="Cambria Math" pitchFamily="34" charset="-120"/>
                      </a:rPr>
                      <m:t>+(1−</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4</m:t>
                        </m:r>
                      </m:den>
                    </m:f>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4</m:t>
                        </m:r>
                      </m:den>
                    </m:f>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5</m:t>
                        </m:r>
                      </m:num>
                      <m:den>
                        <m:r>
                          <a:rPr lang="en-US" altLang="zh-CN" sz="1400" b="0" i="0">
                            <a:solidFill>
                              <a:srgbClr val="000000"/>
                            </a:solidFill>
                            <a:latin typeface="Cambria Math" pitchFamily="34" charset="0"/>
                            <a:ea typeface="Cambria Math" pitchFamily="34" charset="-122"/>
                            <a:cs typeface="Cambria Math" pitchFamily="34" charset="-120"/>
                          </a:rPr>
                          <m:t>16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p>
              <a:p>
                <a:pPr latinLnBrk="1">
                  <a:lnSpc>
                    <a:spcPts val="4200"/>
                  </a:lnSpc>
                </a:pP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𝐴𝐵</m:t>
                    </m:r>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4</m:t>
                        </m:r>
                      </m:den>
                    </m:f>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smtClean="0">
                        <a:solidFill>
                          <a:srgbClr val="000000"/>
                        </a:solidFill>
                        <a:latin typeface="Cambria Math" pitchFamily="34" charset="0"/>
                        <a:ea typeface="Cambria Math" pitchFamily="34" charset="-122"/>
                        <a:cs typeface="Cambria Math" pitchFamily="34" charset="-120"/>
                      </a:rPr>
                      <m:t>×1+(1−</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4</m:t>
                        </m:r>
                      </m:den>
                    </m:f>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4</m:t>
                        </m:r>
                      </m:den>
                    </m:f>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7</m:t>
                        </m:r>
                      </m:num>
                      <m:den>
                        <m:r>
                          <a:rPr lang="en-US" altLang="zh-CN" sz="1400" b="0" i="0">
                            <a:solidFill>
                              <a:srgbClr val="000000"/>
                            </a:solidFill>
                            <a:latin typeface="Cambria Math" pitchFamily="34" charset="0"/>
                            <a:ea typeface="Cambria Math" pitchFamily="34" charset="-122"/>
                            <a:cs typeface="Cambria Math" pitchFamily="34" charset="-120"/>
                          </a:rPr>
                          <m:t>32</m:t>
                        </m:r>
                      </m:den>
                    </m:f>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smtClean="0">
                        <a:solidFill>
                          <a:srgbClr val="000000"/>
                        </a:solidFill>
                        <a:latin typeface="Cambria Math" pitchFamily="34" charset="0"/>
                        <a:ea typeface="Cambria Math" pitchFamily="34" charset="-122"/>
                        <a:cs typeface="Cambria Math" pitchFamily="34" charset="-120"/>
                      </a:rPr>
                      <m:t>𝑃</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𝐵</m:t>
                    </m:r>
                    <m:r>
                      <a:rPr lang="en-US" altLang="zh-CN" sz="1400" b="0" i="0" smtClean="0">
                        <a:solidFill>
                          <a:srgbClr val="000000"/>
                        </a:solidFill>
                        <a:latin typeface="Cambria Math" pitchFamily="34" charset="0"/>
                        <a:ea typeface="Cambria Math" pitchFamily="34" charset="-122"/>
                        <a:cs typeface="Cambria Math" pitchFamily="34" charset="-120"/>
                      </a:rPr>
                      <m:t>|</m:t>
                    </m:r>
                    <m:r>
                      <a:rPr lang="en-US" altLang="zh-CN" sz="1400" b="0" i="0" smtClean="0">
                        <a:solidFill>
                          <a:srgbClr val="000000"/>
                        </a:solidFill>
                        <a:latin typeface="Cambria Math" pitchFamily="34" charset="0"/>
                        <a:ea typeface="Cambria Math" pitchFamily="34" charset="-122"/>
                        <a:cs typeface="Cambria Math" pitchFamily="34" charset="-120"/>
                      </a:rPr>
                      <m:t>𝐴</m:t>
                    </m:r>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𝐴𝐵</m:t>
                        </m:r>
                        <m:r>
                          <a:rPr lang="en-US" altLang="zh-CN" sz="1400" b="0" i="0">
                            <a:solidFill>
                              <a:srgbClr val="000000"/>
                            </a:solidFill>
                            <a:latin typeface="Cambria Math" pitchFamily="34" charset="0"/>
                            <a:ea typeface="Cambria Math" pitchFamily="34" charset="-122"/>
                            <a:cs typeface="Cambria Math" pitchFamily="34" charset="-120"/>
                          </a:rPr>
                          <m:t>)</m:t>
                        </m:r>
                      </m:num>
                      <m:den>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m:t>
                        </m:r>
                        <m:r>
                          <a:rPr lang="en-US" altLang="zh-CN" sz="1400" b="0" i="0">
                            <a:solidFill>
                              <a:srgbClr val="000000"/>
                            </a:solidFill>
                            <a:latin typeface="Cambria Math" pitchFamily="34" charset="0"/>
                            <a:ea typeface="Cambria Math" pitchFamily="34" charset="-122"/>
                            <a:cs typeface="Cambria Math" pitchFamily="34" charset="-120"/>
                          </a:rPr>
                          <m:t>)</m:t>
                        </m:r>
                      </m:den>
                    </m:f>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7</m:t>
                            </m:r>
                          </m:num>
                          <m:den>
                            <m:r>
                              <a:rPr lang="en-US" altLang="zh-CN" sz="1400" b="0" i="0">
                                <a:solidFill>
                                  <a:srgbClr val="000000"/>
                                </a:solidFill>
                                <a:latin typeface="Cambria Math" pitchFamily="34" charset="0"/>
                                <a:ea typeface="Cambria Math" pitchFamily="34" charset="-122"/>
                                <a:cs typeface="Cambria Math" pitchFamily="34" charset="-120"/>
                              </a:rPr>
                              <m:t>32</m:t>
                            </m:r>
                          </m:den>
                        </m:f>
                      </m:num>
                      <m:den>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5</m:t>
                            </m:r>
                          </m:num>
                          <m:den>
                            <m:r>
                              <a:rPr lang="en-US" altLang="zh-CN" sz="1400" b="0" i="0">
                                <a:solidFill>
                                  <a:srgbClr val="000000"/>
                                </a:solidFill>
                                <a:latin typeface="Cambria Math" pitchFamily="34" charset="0"/>
                                <a:ea typeface="Cambria Math" pitchFamily="34" charset="-122"/>
                                <a:cs typeface="Cambria Math" pitchFamily="34" charset="-120"/>
                              </a:rPr>
                              <m:t>16</m:t>
                            </m:r>
                          </m:den>
                        </m:f>
                      </m:den>
                    </m:f>
                    <m:r>
                      <a:rPr lang="en-US" altLang="zh-CN" sz="1400" b="0" i="0" smtClean="0">
                        <a:solidFill>
                          <a:srgbClr val="000000"/>
                        </a:solidFill>
                        <a:latin typeface="Cambria Math" pitchFamily="34" charset="0"/>
                        <a:ea typeface="Cambria Math" pitchFamily="34" charset="-122"/>
                        <a:cs typeface="Cambria Math" pitchFamily="34" charset="-120"/>
                      </a:rPr>
                      <m:t>=</m:t>
                    </m:r>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7</m:t>
                        </m:r>
                      </m:num>
                      <m:den>
                        <m:r>
                          <a:rPr lang="en-US" altLang="zh-CN" sz="1400" b="0" i="0">
                            <a:solidFill>
                              <a:srgbClr val="000000"/>
                            </a:solidFill>
                            <a:latin typeface="Cambria Math" pitchFamily="34" charset="0"/>
                            <a:ea typeface="Cambria Math" pitchFamily="34" charset="-122"/>
                            <a:cs typeface="Cambria Math" pitchFamily="34" charset="-120"/>
                          </a:rPr>
                          <m:t>10</m:t>
                        </m:r>
                      </m:den>
                    </m:f>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即在第二次投中的条件下</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第三次投中的概率为</a:t>
                </a:r>
                <a14:m>
                  <m:oMath xmlns:m="http://schemas.openxmlformats.org/officeDocument/2006/math">
                    <m:f>
                      <m:fPr>
                        <m:ctrlPr>
                          <a:rPr lang="en-US" altLang="zh-CN" sz="14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7</m:t>
                        </m:r>
                      </m:num>
                      <m:den>
                        <m:r>
                          <a:rPr lang="en-US" altLang="zh-CN" sz="1400" b="0" i="0">
                            <a:solidFill>
                              <a:srgbClr val="00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故选</a:t>
                </a:r>
                <a:r>
                  <a:rPr lang="en-US" altLang="zh-CN" sz="1400" b="0" i="0" dirty="0">
                    <a:solidFill>
                      <a:srgbClr val="000000"/>
                    </a:solidFill>
                    <a:latin typeface="微软雅黑" pitchFamily="34" charset="0"/>
                    <a:ea typeface="微软雅黑" pitchFamily="34" charset="-122"/>
                    <a:cs typeface="微软雅黑" pitchFamily="34" charset="-120"/>
                  </a:rPr>
                  <a:t>A.</a:t>
                </a:r>
                <a:endParaRPr lang="en-US" altLang="zh-CN" sz="1400" dirty="0">
                  <a:solidFill>
                    <a:srgbClr val="000000"/>
                  </a:solidFill>
                </a:endParaRPr>
              </a:p>
            </p:txBody>
          </p:sp>
        </mc:Choice>
        <mc:Fallback>
          <p:sp>
            <p:nvSpPr>
              <p:cNvPr id="6" name="QC_4_AS.4_1#702efc33e?vop=1&amp;pid=bb540fc77&amp;color=0,0,0&amp;bbb=1&amp;hb=1"/>
              <p:cNvSpPr>
                <a:spLocks noRot="1" noChangeAspect="1" noMove="1" noResize="1" noEditPoints="1" noAdjustHandles="1" noChangeArrowheads="1" noChangeShapeType="1" noTextEdit="1"/>
              </p:cNvSpPr>
              <p:nvPr/>
            </p:nvSpPr>
            <p:spPr>
              <a:xfrm>
                <a:off x="832104" y="2786498"/>
                <a:ext cx="10533888" cy="1003300"/>
              </a:xfrm>
              <a:prstGeom prst="rect">
                <a:avLst/>
              </a:prstGeom>
              <a:blipFill>
                <a:blip r:embed="rId5"/>
                <a:stretch>
                  <a:fillRect l="-1042" b="-363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4_BD.5_1#36661f5b5?vop=1&amp;pid=bb540fc77&amp;color=0,0,0&amp;bt=1&amp;bbb=1&amp;hb=1"/>
          <p:cNvSpPr/>
          <p:nvPr/>
        </p:nvSpPr>
        <p:spPr>
          <a:xfrm>
            <a:off x="832104" y="1080000"/>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示例2</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某校开展数学学科周活动，从高二年级的四个班中各选两名同学组成一个八名同学的志愿者团队</a:t>
            </a:r>
            <a:r>
              <a:rPr lang="en-US" altLang="zh-CN" sz="1400" b="0" i="0">
                <a:solidFill>
                  <a:srgbClr val="000000"/>
                </a:solidFill>
                <a:latin typeface="微软雅黑" pitchFamily="34" charset="0"/>
                <a:ea typeface="微软雅黑" pitchFamily="34" charset="-122"/>
                <a:cs typeface="微软雅黑" pitchFamily="34" charset="-120"/>
              </a:rPr>
              <a:t>，老师从中随机选择四名同学协</a:t>
            </a:r>
          </a:p>
          <a:p>
            <a:pPr latinLnBrk="1">
              <a:lnSpc>
                <a:spcPts val="2400"/>
              </a:lnSpc>
            </a:pPr>
            <a:r>
              <a:rPr lang="en-US" altLang="zh-CN" sz="1400" b="0" i="0">
                <a:solidFill>
                  <a:srgbClr val="000000"/>
                </a:solidFill>
                <a:latin typeface="微软雅黑" pitchFamily="34" charset="0"/>
                <a:ea typeface="微软雅黑" pitchFamily="34" charset="-122"/>
                <a:cs typeface="微软雅黑" pitchFamily="34" charset="-120"/>
              </a:rPr>
              <a:t>助工作</a:t>
            </a:r>
            <a:r>
              <a:rPr lang="en-US" altLang="zh-CN" sz="1400" b="0" i="0" dirty="0">
                <a:solidFill>
                  <a:srgbClr val="000000"/>
                </a:solidFill>
                <a:latin typeface="微软雅黑" pitchFamily="34" charset="0"/>
                <a:ea typeface="微软雅黑" pitchFamily="34" charset="-122"/>
                <a:cs typeface="微软雅黑" pitchFamily="34" charset="-120"/>
              </a:rPr>
              <a:t>，已知有两名同学来自同一个班级，</a:t>
            </a:r>
            <a:r>
              <a:rPr lang="en-US" altLang="zh-CN" sz="1400" b="0" i="0">
                <a:solidFill>
                  <a:srgbClr val="000000"/>
                </a:solidFill>
                <a:latin typeface="微软雅黑" pitchFamily="34" charset="0"/>
                <a:ea typeface="微软雅黑" pitchFamily="34" charset="-122"/>
                <a:cs typeface="微软雅黑" pitchFamily="34" charset="-120"/>
              </a:rPr>
              <a:t>则另外两名同学不是来自同一个班级的概率为(</a:t>
            </a:r>
            <a:r>
              <a:rPr lang="en-US" altLang="zh-CN" sz="1400" b="0" i="0">
                <a:solidFill>
                  <a:srgbClr val="000000"/>
                </a:solidFill>
                <a:latin typeface="SimSun" pitchFamily="34" charset="0"/>
                <a:ea typeface="SimSun" pitchFamily="34" charset="-122"/>
                <a:cs typeface="SimSun" pitchFamily="34" charset="-120"/>
              </a:rPr>
              <a:t> </a:t>
            </a:r>
            <a:r>
              <a:rPr lang="en-US" altLang="zh-CN" sz="1400" b="1"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endParaRPr lang="en-US" altLang="zh-CN" sz="1400" dirty="0"/>
          </a:p>
        </p:txBody>
      </p:sp>
      <p:sp>
        <p:nvSpPr>
          <p:cNvPr id="3" name="QC_4_AN.6_1#36661f5b5.bracket?vop=1&amp;pid=bb540fc77&amp;color=0,0,0&amp;vpa=2"/>
          <p:cNvSpPr/>
          <p:nvPr/>
        </p:nvSpPr>
        <p:spPr>
          <a:xfrm>
            <a:off x="7930610" y="1398770"/>
            <a:ext cx="217488" cy="272098"/>
          </a:xfrm>
          <a:prstGeom prst="rect">
            <a:avLst/>
          </a:prstGeom>
          <a:noFill/>
          <a:ln/>
        </p:spPr>
        <p:txBody>
          <a:bodyPr wrap="none" lIns="0" tIns="0" rIns="0" bIns="0" rtlCol="0" anchor="t"/>
          <a:lstStyle/>
          <a:p>
            <a:pPr algn="ctr" latinLnBrk="1">
              <a:lnSpc>
                <a:spcPts val="2400"/>
              </a:lnSpc>
            </a:pPr>
            <a:r>
              <a:rPr lang="en-US" altLang="zh-CN" sz="1400" b="1" i="0" dirty="0">
                <a:solidFill>
                  <a:srgbClr val="FF0000"/>
                </a:solidFill>
                <a:latin typeface="SimHei" pitchFamily="34" charset="0"/>
                <a:ea typeface="SimHei" pitchFamily="34" charset="-122"/>
                <a:cs typeface="SimHei" pitchFamily="34" charset="-120"/>
              </a:rPr>
              <a:t>D</a:t>
            </a:r>
            <a:endParaRPr lang="en-US" altLang="zh-CN" sz="1400" dirty="0"/>
          </a:p>
        </p:txBody>
      </p:sp>
      <mc:AlternateContent xmlns:mc="http://schemas.openxmlformats.org/markup-compatibility/2006">
        <mc:Choice xmlns:a14="http://schemas.microsoft.com/office/drawing/2010/main" Requires="a14">
          <p:sp>
            <p:nvSpPr>
              <p:cNvPr id="4" name="QC_4_BD.5_2#36661f5b5.choices?vop=1&amp;pid=bb540fc77&amp;color=0,0,0&amp;bbb=1"/>
              <p:cNvSpPr/>
              <p:nvPr/>
            </p:nvSpPr>
            <p:spPr>
              <a:xfrm>
                <a:off x="832104" y="1693410"/>
                <a:ext cx="10533888" cy="409131"/>
              </a:xfrm>
              <a:prstGeom prst="rect">
                <a:avLst/>
              </a:prstGeom>
              <a:noFill/>
              <a:ln/>
            </p:spPr>
            <p:txBody>
              <a:bodyPr wrap="none" lIns="0" tIns="0" rIns="0" bIns="0" rtlCol="0" anchor="t"/>
              <a:lstStyle/>
              <a:p>
                <a:pPr latinLnBrk="1">
                  <a:lnSpc>
                    <a:spcPts val="3500"/>
                  </a:lnSpc>
                  <a:tabLst>
                    <a:tab pos="2684272" algn="l"/>
                    <a:tab pos="5343144" algn="l"/>
                    <a:tab pos="8078216" algn="l"/>
                  </a:tabLst>
                </a:pPr>
                <a:r>
                  <a:rPr lang="en-US" altLang="zh-CN" sz="1400" b="0" i="0" dirty="0">
                    <a:solidFill>
                      <a:srgbClr val="000000"/>
                    </a:solidFill>
                    <a:latin typeface="微软雅黑" pitchFamily="34" charset="0"/>
                    <a:ea typeface="微软雅黑" pitchFamily="34" charset="-122"/>
                    <a:cs typeface="微软雅黑" pitchFamily="34" charset="-120"/>
                  </a:rPr>
                  <a:t>A.</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2</m:t>
                        </m:r>
                      </m:num>
                      <m:den>
                        <m:r>
                          <a:rPr lang="en-US" altLang="zh-CN" sz="1400" b="0" i="0">
                            <a:solidFill>
                              <a:srgbClr val="000000"/>
                            </a:solidFill>
                            <a:latin typeface="Cambria Math" pitchFamily="34" charset="0"/>
                            <a:ea typeface="Cambria Math" pitchFamily="34" charset="-122"/>
                            <a:cs typeface="Cambria Math" pitchFamily="34" charset="-120"/>
                          </a:rPr>
                          <m:t>5</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B</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4</m:t>
                        </m:r>
                      </m:num>
                      <m:den>
                        <m:r>
                          <a:rPr lang="en-US" altLang="zh-CN" sz="1400" b="0" i="0">
                            <a:solidFill>
                              <a:srgbClr val="000000"/>
                            </a:solidFill>
                            <a:latin typeface="Cambria Math" pitchFamily="34" charset="0"/>
                            <a:ea typeface="Cambria Math" pitchFamily="34" charset="-122"/>
                            <a:cs typeface="Cambria Math" pitchFamily="34" charset="-120"/>
                          </a:rPr>
                          <m:t>5</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C</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8</m:t>
                        </m:r>
                      </m:num>
                      <m:den>
                        <m:r>
                          <a:rPr lang="en-US" altLang="zh-CN" sz="1400" b="0" i="0">
                            <a:solidFill>
                              <a:srgbClr val="000000"/>
                            </a:solidFill>
                            <a:latin typeface="Cambria Math" pitchFamily="34" charset="0"/>
                            <a:ea typeface="Cambria Math" pitchFamily="34" charset="-122"/>
                            <a:cs typeface="Cambria Math" pitchFamily="34" charset="-120"/>
                          </a:rPr>
                          <m:t>15</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D</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8</m:t>
                        </m:r>
                      </m:num>
                      <m:den>
                        <m:r>
                          <a:rPr lang="en-US" altLang="zh-CN" sz="1400" b="0" i="0">
                            <a:solidFill>
                              <a:srgbClr val="00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400" dirty="0"/>
              </a:p>
            </p:txBody>
          </p:sp>
        </mc:Choice>
        <mc:Fallback>
          <p:sp>
            <p:nvSpPr>
              <p:cNvPr id="4" name="QC_4_BD.5_2#36661f5b5.choices?vop=1&amp;pid=bb540fc77&amp;color=0,0,0&amp;bbb=1"/>
              <p:cNvSpPr>
                <a:spLocks noRot="1" noChangeAspect="1" noMove="1" noResize="1" noEditPoints="1" noAdjustHandles="1" noChangeArrowheads="1" noChangeShapeType="1" noTextEdit="1"/>
              </p:cNvSpPr>
              <p:nvPr/>
            </p:nvSpPr>
            <p:spPr>
              <a:xfrm>
                <a:off x="832104" y="1693410"/>
                <a:ext cx="10533888" cy="409131"/>
              </a:xfrm>
              <a:prstGeom prst="rect">
                <a:avLst/>
              </a:prstGeom>
              <a:blipFill>
                <a:blip r:embed="rId3"/>
                <a:stretch>
                  <a:fillRect l="-1042" b="-16418"/>
                </a:stretch>
              </a:blipFill>
              <a:ln/>
            </p:spPr>
            <p:txBody>
              <a:bodyPr/>
              <a:lstStyle/>
              <a:p>
                <a:r>
                  <a:rPr lang="zh-CN" altLang="en-US">
                    <a:noFill/>
                  </a:rPr>
                  <a:t> </a:t>
                </a:r>
              </a:p>
            </p:txBody>
          </p:sp>
        </mc:Fallback>
      </mc:AlternateContent>
      <p:sp>
        <p:nvSpPr>
          <p:cNvPr id="5" name="QC_4_EX.7_1#36661f5b5?vop=1&amp;pid=bb540fc77&amp;color=0,0,0&amp;bbb=1"/>
          <p:cNvSpPr/>
          <p:nvPr/>
        </p:nvSpPr>
        <p:spPr>
          <a:xfrm>
            <a:off x="832104" y="2104954"/>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攻略审题</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本题事件中涉及到的相关事件的样本点的个数可求</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且概率计算相对比较复杂</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所以考虑利用缩样法求解</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p:txBody>
      </p:sp>
      <mc:AlternateContent xmlns:mc="http://schemas.openxmlformats.org/markup-compatibility/2006">
        <mc:Choice xmlns:a14="http://schemas.microsoft.com/office/drawing/2010/main" Requires="a14">
          <p:sp>
            <p:nvSpPr>
              <p:cNvPr id="6" name="QC_4_AS.8_1#36661f5b5?vop=1&amp;pid=bb540fc77&amp;color=0,0,0&amp;bbb=1&amp;hb=1"/>
              <p:cNvSpPr/>
              <p:nvPr/>
            </p:nvSpPr>
            <p:spPr>
              <a:xfrm>
                <a:off x="832104" y="2713284"/>
                <a:ext cx="10533888" cy="711200"/>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攻略解析</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记事件</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𝐴</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老师选择的四名同学中有两名同学来自同一个班级</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记事件</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微软雅黑" pitchFamily="34" charset="0"/>
                    <a:ea typeface="楷体" pitchFamily="34" charset="-122"/>
                    <a:cs typeface="微软雅黑" pitchFamily="34" charset="-120"/>
                  </a:rPr>
                  <a:t>老师选择的四名同学中的另外两名同学不在同一个</a:t>
                </a:r>
              </a:p>
              <a:p>
                <a:pPr latinLnBrk="1">
                  <a:lnSpc>
                    <a:spcPts val="3000"/>
                  </a:lnSpc>
                </a:pPr>
                <a:r>
                  <a:rPr lang="en-US" altLang="zh-CN" sz="1400" b="0" i="0">
                    <a:solidFill>
                      <a:srgbClr val="000000"/>
                    </a:solidFill>
                    <a:latin typeface="微软雅黑" pitchFamily="34" charset="0"/>
                    <a:ea typeface="楷体" pitchFamily="34" charset="-122"/>
                    <a:cs typeface="微软雅黑" pitchFamily="34" charset="-120"/>
                  </a:rPr>
                  <a:t>班级</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𝑛</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m:t>
                    </m:r>
                    <m:r>
                      <a:rPr lang="en-US" altLang="zh-CN" sz="1400" b="0" i="0">
                        <a:solidFill>
                          <a:srgbClr val="000000"/>
                        </a:solidFill>
                        <a:latin typeface="Cambria Math" pitchFamily="34" charset="0"/>
                        <a:ea typeface="Cambria Math" pitchFamily="34" charset="-122"/>
                        <a:cs typeface="Cambria Math" pitchFamily="34" charset="-120"/>
                      </a:rPr>
                      <m:t>)=</m:t>
                    </m:r>
                    <m:sSubSup>
                      <m:sSubSupPr>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4</m:t>
                        </m:r>
                      </m:sub>
                      <m:sup>
                        <m:r>
                          <a:rPr lang="en-US" altLang="zh-CN" sz="1400" b="0" i="0">
                            <a:solidFill>
                              <a:srgbClr val="000000"/>
                            </a:solidFill>
                            <a:latin typeface="Cambria Math" pitchFamily="34" charset="0"/>
                            <a:ea typeface="Cambria Math" pitchFamily="34" charset="-122"/>
                            <a:cs typeface="Cambria Math" pitchFamily="34" charset="-120"/>
                          </a:rPr>
                          <m:t>2</m:t>
                        </m:r>
                      </m:sup>
                    </m:sSubSup>
                    <m:r>
                      <a:rPr lang="en-US" altLang="zh-CN" sz="1400" b="0" i="0">
                        <a:solidFill>
                          <a:srgbClr val="000000"/>
                        </a:solidFill>
                        <a:latin typeface="Cambria Math" pitchFamily="34" charset="0"/>
                        <a:ea typeface="Cambria Math" pitchFamily="34" charset="-122"/>
                        <a:cs typeface="Cambria Math" pitchFamily="34" charset="-120"/>
                      </a:rPr>
                      <m:t>+</m:t>
                    </m:r>
                    <m:sSubSup>
                      <m:sSubSupPr>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4</m:t>
                        </m:r>
                      </m:sub>
                      <m:sup>
                        <m:r>
                          <a:rPr lang="en-US" altLang="zh-CN" sz="14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3</m:t>
                        </m:r>
                      </m:sub>
                      <m:sup>
                        <m:r>
                          <a:rPr lang="en-US" altLang="zh-CN" sz="1400" b="0" i="0">
                            <a:solidFill>
                              <a:srgbClr val="000000"/>
                            </a:solidFill>
                            <a:latin typeface="Cambria Math" pitchFamily="34" charset="0"/>
                            <a:ea typeface="Cambria Math" pitchFamily="34" charset="-122"/>
                            <a:cs typeface="Cambria Math" pitchFamily="34" charset="-120"/>
                          </a:rPr>
                          <m:t>2</m:t>
                        </m:r>
                      </m:sup>
                    </m:sSubSup>
                    <m:sSubSup>
                      <m:sSubSupPr>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2</m:t>
                        </m:r>
                      </m:sub>
                      <m:sup>
                        <m:r>
                          <a:rPr lang="en-US" altLang="zh-CN" sz="14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2</m:t>
                        </m:r>
                      </m:sub>
                      <m:sup>
                        <m:r>
                          <a:rPr lang="en-US" altLang="zh-CN" sz="1400" b="0" i="0">
                            <a:solidFill>
                              <a:srgbClr val="000000"/>
                            </a:solidFill>
                            <a:latin typeface="Cambria Math" pitchFamily="34" charset="0"/>
                            <a:ea typeface="Cambria Math" pitchFamily="34" charset="-122"/>
                            <a:cs typeface="Cambria Math" pitchFamily="34" charset="-120"/>
                          </a:rPr>
                          <m:t>1</m:t>
                        </m:r>
                      </m:sup>
                    </m:sSubSup>
                    <m:r>
                      <a:rPr lang="en-US" altLang="zh-CN" sz="1400" b="0" i="0">
                        <a:solidFill>
                          <a:srgbClr val="000000"/>
                        </a:solidFill>
                        <a:latin typeface="Cambria Math" pitchFamily="34" charset="0"/>
                        <a:ea typeface="Cambria Math" pitchFamily="34" charset="-122"/>
                        <a:cs typeface="Cambria Math" pitchFamily="34" charset="-120"/>
                      </a:rPr>
                      <m:t>=54</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𝑛</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𝐴𝐵</m:t>
                    </m:r>
                    <m:r>
                      <a:rPr lang="en-US" altLang="zh-CN" sz="1400" b="0" i="0">
                        <a:solidFill>
                          <a:srgbClr val="000000"/>
                        </a:solidFill>
                        <a:latin typeface="Cambria Math" pitchFamily="34" charset="0"/>
                        <a:ea typeface="Cambria Math" pitchFamily="34" charset="-122"/>
                        <a:cs typeface="Cambria Math" pitchFamily="34" charset="-120"/>
                      </a:rPr>
                      <m:t>)=</m:t>
                    </m:r>
                    <m:sSubSup>
                      <m:sSubSupPr>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4</m:t>
                        </m:r>
                      </m:sub>
                      <m:sup>
                        <m:r>
                          <a:rPr lang="en-US" altLang="zh-CN" sz="14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3</m:t>
                        </m:r>
                      </m:sub>
                      <m:sup>
                        <m:r>
                          <a:rPr lang="en-US" altLang="zh-CN" sz="1400" b="0" i="0">
                            <a:solidFill>
                              <a:srgbClr val="000000"/>
                            </a:solidFill>
                            <a:latin typeface="Cambria Math" pitchFamily="34" charset="0"/>
                            <a:ea typeface="Cambria Math" pitchFamily="34" charset="-122"/>
                            <a:cs typeface="Cambria Math" pitchFamily="34" charset="-120"/>
                          </a:rPr>
                          <m:t>2</m:t>
                        </m:r>
                      </m:sup>
                    </m:sSubSup>
                    <m:sSubSup>
                      <m:sSubSupPr>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2</m:t>
                        </m:r>
                      </m:sub>
                      <m:sup>
                        <m:r>
                          <a:rPr lang="en-US" altLang="zh-CN" sz="14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400" b="0" i="0">
                            <a:solidFill>
                              <a:srgbClr val="000000"/>
                            </a:solidFill>
                            <a:latin typeface="Cambria Math" pitchFamily="34" charset="0"/>
                            <a:ea typeface="Cambria Math" pitchFamily="34" charset="-122"/>
                            <a:cs typeface="Cambria Math" pitchFamily="34" charset="-120"/>
                          </a:rPr>
                          <m:t>C</m:t>
                        </m:r>
                      </m:e>
                      <m:sub>
                        <m:r>
                          <a:rPr lang="en-US" altLang="zh-CN" sz="1400" b="0" i="0">
                            <a:solidFill>
                              <a:srgbClr val="000000"/>
                            </a:solidFill>
                            <a:latin typeface="Cambria Math" pitchFamily="34" charset="0"/>
                            <a:ea typeface="Cambria Math" pitchFamily="34" charset="-122"/>
                            <a:cs typeface="Cambria Math" pitchFamily="34" charset="-120"/>
                          </a:rPr>
                          <m:t>2</m:t>
                        </m:r>
                      </m:sub>
                      <m:sup>
                        <m:r>
                          <a:rPr lang="en-US" altLang="zh-CN" sz="1400" b="0" i="0">
                            <a:solidFill>
                              <a:srgbClr val="000000"/>
                            </a:solidFill>
                            <a:latin typeface="Cambria Math" pitchFamily="34" charset="0"/>
                            <a:ea typeface="Cambria Math" pitchFamily="34" charset="-122"/>
                            <a:cs typeface="Cambria Math" pitchFamily="34" charset="-120"/>
                          </a:rPr>
                          <m:t>1</m:t>
                        </m:r>
                      </m:sup>
                    </m:sSubSup>
                    <m:r>
                      <a:rPr lang="en-US" altLang="zh-CN" sz="1400" b="0" i="0">
                        <a:solidFill>
                          <a:srgbClr val="000000"/>
                        </a:solidFill>
                        <a:latin typeface="Cambria Math" pitchFamily="34" charset="0"/>
                        <a:ea typeface="Cambria Math" pitchFamily="34" charset="-122"/>
                        <a:cs typeface="Cambria Math" pitchFamily="34" charset="-120"/>
                      </a:rPr>
                      <m:t>=48</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由条件概率公式可得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𝐵</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m:t>
                    </m:r>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𝑛</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𝐴𝐵</m:t>
                        </m:r>
                        <m:r>
                          <a:rPr lang="en-US" altLang="zh-CN" sz="1400" b="0" i="0">
                            <a:solidFill>
                              <a:srgbClr val="000000"/>
                            </a:solidFill>
                            <a:latin typeface="Cambria Math" pitchFamily="34" charset="0"/>
                            <a:ea typeface="Cambria Math" pitchFamily="34" charset="-122"/>
                            <a:cs typeface="Cambria Math" pitchFamily="34" charset="-120"/>
                          </a:rPr>
                          <m:t>)</m:t>
                        </m:r>
                      </m:num>
                      <m:den>
                        <m:r>
                          <a:rPr lang="en-US" altLang="zh-CN" sz="1400" b="0" i="0">
                            <a:solidFill>
                              <a:srgbClr val="000000"/>
                            </a:solidFill>
                            <a:latin typeface="Cambria Math" pitchFamily="34" charset="0"/>
                            <a:ea typeface="Cambria Math" pitchFamily="34" charset="-122"/>
                            <a:cs typeface="Cambria Math" pitchFamily="34" charset="-120"/>
                          </a:rPr>
                          <m:t>𝑛</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m:t>
                        </m:r>
                        <m:r>
                          <a:rPr lang="en-US" altLang="zh-CN" sz="1400" b="0" i="0">
                            <a:solidFill>
                              <a:srgbClr val="000000"/>
                            </a:solidFill>
                            <a:latin typeface="Cambria Math" pitchFamily="34" charset="0"/>
                            <a:ea typeface="Cambria Math" pitchFamily="34" charset="-122"/>
                            <a:cs typeface="Cambria Math" pitchFamily="34" charset="-120"/>
                          </a:rPr>
                          <m:t>)</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48</m:t>
                        </m:r>
                      </m:num>
                      <m:den>
                        <m:r>
                          <a:rPr lang="en-US" altLang="zh-CN" sz="1400" b="0" i="0">
                            <a:solidFill>
                              <a:srgbClr val="000000"/>
                            </a:solidFill>
                            <a:latin typeface="Cambria Math" pitchFamily="34" charset="0"/>
                            <a:ea typeface="Cambria Math" pitchFamily="34" charset="-122"/>
                            <a:cs typeface="Cambria Math" pitchFamily="34" charset="-120"/>
                          </a:rPr>
                          <m:t>54</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8</m:t>
                        </m:r>
                      </m:num>
                      <m:den>
                        <m:r>
                          <a:rPr lang="en-US" altLang="zh-CN" sz="1400" b="0" i="0">
                            <a:solidFill>
                              <a:srgbClr val="00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故选</a:t>
                </a:r>
                <a:r>
                  <a:rPr lang="en-US" altLang="zh-CN" sz="1400" b="0" i="0" dirty="0">
                    <a:solidFill>
                      <a:srgbClr val="000000"/>
                    </a:solidFill>
                    <a:latin typeface="微软雅黑" pitchFamily="34" charset="0"/>
                    <a:ea typeface="微软雅黑" pitchFamily="34" charset="-122"/>
                    <a:cs typeface="微软雅黑" pitchFamily="34" charset="-120"/>
                  </a:rPr>
                  <a:t>D.</a:t>
                </a:r>
                <a:endParaRPr lang="en-US" altLang="zh-CN" sz="1400" dirty="0"/>
              </a:p>
            </p:txBody>
          </p:sp>
        </mc:Choice>
        <mc:Fallback>
          <p:sp>
            <p:nvSpPr>
              <p:cNvPr id="6" name="QC_4_AS.8_1#36661f5b5?vop=1&amp;pid=bb540fc77&amp;color=0,0,0&amp;bbb=1&amp;hb=1"/>
              <p:cNvSpPr>
                <a:spLocks noRot="1" noChangeAspect="1" noMove="1" noResize="1" noEditPoints="1" noAdjustHandles="1" noChangeArrowheads="1" noChangeShapeType="1" noTextEdit="1"/>
              </p:cNvSpPr>
              <p:nvPr/>
            </p:nvSpPr>
            <p:spPr>
              <a:xfrm>
                <a:off x="832104" y="2713284"/>
                <a:ext cx="10533888" cy="711200"/>
              </a:xfrm>
              <a:prstGeom prst="rect">
                <a:avLst/>
              </a:prstGeom>
              <a:blipFill>
                <a:blip r:embed="rId4"/>
                <a:stretch>
                  <a:fillRect l="-1042" r="-463" b="-940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4_BD.9_1#33b9a2738?vop=1&amp;pid=bb540fc77&amp;color=0,0,0&amp;bt=1&amp;bbb=1&amp;hb=1"/>
          <p:cNvSpPr/>
          <p:nvPr/>
        </p:nvSpPr>
        <p:spPr>
          <a:xfrm>
            <a:off x="832104" y="1080000"/>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示例3</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为改善人口结构，我国已实施三胎政策，假定生男孩和生女孩是等可能的，现考虑恰有3个小孩的家庭</a:t>
            </a:r>
            <a:r>
              <a:rPr lang="en-US" altLang="zh-CN" sz="1400" b="0" i="0">
                <a:solidFill>
                  <a:srgbClr val="000000"/>
                </a:solidFill>
                <a:latin typeface="微软雅黑" pitchFamily="34" charset="0"/>
                <a:ea typeface="微软雅黑" pitchFamily="34" charset="-122"/>
                <a:cs typeface="微软雅黑" pitchFamily="34" charset="-120"/>
              </a:rPr>
              <a:t>，如果已经知道这个家庭</a:t>
            </a:r>
          </a:p>
          <a:p>
            <a:pPr latinLnBrk="1">
              <a:lnSpc>
                <a:spcPts val="2400"/>
              </a:lnSpc>
            </a:pPr>
            <a:r>
              <a:rPr lang="en-US" altLang="zh-CN" sz="1400" b="0" i="0">
                <a:solidFill>
                  <a:srgbClr val="000000"/>
                </a:solidFill>
                <a:latin typeface="微软雅黑" pitchFamily="34" charset="0"/>
                <a:ea typeface="微软雅黑" pitchFamily="34" charset="-122"/>
                <a:cs typeface="微软雅黑" pitchFamily="34" charset="-120"/>
              </a:rPr>
              <a:t>有女孩</a:t>
            </a:r>
            <a:r>
              <a:rPr lang="en-US" altLang="zh-CN" sz="1400" b="0" i="0" dirty="0">
                <a:solidFill>
                  <a:srgbClr val="000000"/>
                </a:solidFill>
                <a:latin typeface="微软雅黑" pitchFamily="34" charset="0"/>
                <a:ea typeface="微软雅黑" pitchFamily="34" charset="-122"/>
                <a:cs typeface="微软雅黑" pitchFamily="34" charset="-120"/>
              </a:rPr>
              <a:t>，那么这3</a:t>
            </a:r>
            <a:r>
              <a:rPr lang="en-US" altLang="zh-CN" sz="1400" b="0" i="0">
                <a:solidFill>
                  <a:srgbClr val="000000"/>
                </a:solidFill>
                <a:latin typeface="微软雅黑" pitchFamily="34" charset="0"/>
                <a:ea typeface="微软雅黑" pitchFamily="34" charset="-122"/>
                <a:cs typeface="微软雅黑" pitchFamily="34" charset="-120"/>
              </a:rPr>
              <a:t>个小孩都是女孩的概率为(</a:t>
            </a:r>
            <a:r>
              <a:rPr lang="en-US" altLang="zh-CN" sz="1400" b="0" i="0">
                <a:solidFill>
                  <a:srgbClr val="000000"/>
                </a:solidFill>
                <a:latin typeface="SimSun" pitchFamily="34" charset="0"/>
                <a:ea typeface="SimSun" pitchFamily="34" charset="-122"/>
                <a:cs typeface="SimSun" pitchFamily="34" charset="-120"/>
              </a:rPr>
              <a:t> </a:t>
            </a:r>
            <a:r>
              <a:rPr lang="en-US" altLang="zh-CN" sz="1400" b="1"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endParaRPr lang="en-US" altLang="zh-CN" sz="1400" dirty="0"/>
          </a:p>
        </p:txBody>
      </p:sp>
      <p:sp>
        <p:nvSpPr>
          <p:cNvPr id="3" name="QC_4_AN.10_1#33b9a2738.bracket?vop=1&amp;pid=bb540fc77&amp;color=0,0,0&amp;vpa=3"/>
          <p:cNvSpPr/>
          <p:nvPr/>
        </p:nvSpPr>
        <p:spPr>
          <a:xfrm>
            <a:off x="4301585" y="1398770"/>
            <a:ext cx="217488" cy="272098"/>
          </a:xfrm>
          <a:prstGeom prst="rect">
            <a:avLst/>
          </a:prstGeom>
          <a:noFill/>
          <a:ln/>
        </p:spPr>
        <p:txBody>
          <a:bodyPr wrap="none" lIns="0" tIns="0" rIns="0" bIns="0" rtlCol="0" anchor="t"/>
          <a:lstStyle/>
          <a:p>
            <a:pPr algn="ctr" latinLnBrk="1">
              <a:lnSpc>
                <a:spcPts val="2400"/>
              </a:lnSpc>
            </a:pPr>
            <a:r>
              <a:rPr lang="en-US" altLang="zh-CN" sz="1400" b="1" i="0" dirty="0">
                <a:solidFill>
                  <a:srgbClr val="FF0000"/>
                </a:solidFill>
                <a:latin typeface="SimHei" pitchFamily="34" charset="0"/>
                <a:ea typeface="SimHei" pitchFamily="34" charset="-122"/>
                <a:cs typeface="SimHei" pitchFamily="34" charset="-120"/>
              </a:rPr>
              <a:t>A</a:t>
            </a:r>
            <a:endParaRPr lang="en-US" altLang="zh-CN" sz="1400" dirty="0"/>
          </a:p>
        </p:txBody>
      </p:sp>
      <mc:AlternateContent xmlns:mc="http://schemas.openxmlformats.org/markup-compatibility/2006">
        <mc:Choice xmlns:a14="http://schemas.microsoft.com/office/drawing/2010/main" Requires="a14">
          <p:sp>
            <p:nvSpPr>
              <p:cNvPr id="4" name="QC_4_BD.9_2#33b9a2738.choices?vop=1&amp;pid=bb540fc77&amp;color=0,0,0&amp;bbb=1"/>
              <p:cNvSpPr/>
              <p:nvPr/>
            </p:nvSpPr>
            <p:spPr>
              <a:xfrm>
                <a:off x="832104" y="1693410"/>
                <a:ext cx="10533888" cy="409004"/>
              </a:xfrm>
              <a:prstGeom prst="rect">
                <a:avLst/>
              </a:prstGeom>
              <a:noFill/>
              <a:ln/>
            </p:spPr>
            <p:txBody>
              <a:bodyPr wrap="none" lIns="0" tIns="0" rIns="0" bIns="0" rtlCol="0" anchor="t"/>
              <a:lstStyle/>
              <a:p>
                <a:pPr latinLnBrk="1">
                  <a:lnSpc>
                    <a:spcPts val="3500"/>
                  </a:lnSpc>
                  <a:tabLst>
                    <a:tab pos="2703322" algn="l"/>
                    <a:tab pos="5381244" algn="l"/>
                    <a:tab pos="8059166" algn="l"/>
                  </a:tabLst>
                </a:pPr>
                <a:r>
                  <a:rPr lang="en-US" altLang="zh-CN" sz="1400" b="0" i="0" dirty="0">
                    <a:solidFill>
                      <a:srgbClr val="000000"/>
                    </a:solidFill>
                    <a:latin typeface="微软雅黑" pitchFamily="34" charset="0"/>
                    <a:ea typeface="微软雅黑" pitchFamily="34" charset="-122"/>
                    <a:cs typeface="微软雅黑" pitchFamily="34" charset="-120"/>
                  </a:rPr>
                  <a:t>A.</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7</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B</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4</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C</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3</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D</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400" dirty="0"/>
              </a:p>
            </p:txBody>
          </p:sp>
        </mc:Choice>
        <mc:Fallback>
          <p:sp>
            <p:nvSpPr>
              <p:cNvPr id="4" name="QC_4_BD.9_2#33b9a2738.choices?vop=1&amp;pid=bb540fc77&amp;color=0,0,0&amp;bbb=1"/>
              <p:cNvSpPr>
                <a:spLocks noRot="1" noChangeAspect="1" noMove="1" noResize="1" noEditPoints="1" noAdjustHandles="1" noChangeArrowheads="1" noChangeShapeType="1" noTextEdit="1"/>
              </p:cNvSpPr>
              <p:nvPr/>
            </p:nvSpPr>
            <p:spPr>
              <a:xfrm>
                <a:off x="832104" y="1693410"/>
                <a:ext cx="10533888" cy="409004"/>
              </a:xfrm>
              <a:prstGeom prst="rect">
                <a:avLst/>
              </a:prstGeom>
              <a:blipFill>
                <a:blip r:embed="rId3"/>
                <a:stretch>
                  <a:fillRect l="-1042" b="-16418"/>
                </a:stretch>
              </a:blipFill>
              <a:ln/>
            </p:spPr>
            <p:txBody>
              <a:bodyPr/>
              <a:lstStyle/>
              <a:p>
                <a:r>
                  <a:rPr lang="zh-CN" altLang="en-US">
                    <a:noFill/>
                  </a:rPr>
                  <a:t> </a:t>
                </a:r>
              </a:p>
            </p:txBody>
          </p:sp>
        </mc:Fallback>
      </mc:AlternateContent>
      <p:sp>
        <p:nvSpPr>
          <p:cNvPr id="5" name="QC_4_EX.11_1#33b9a2738?vop=1&amp;pid=bb540fc77&amp;color=0,0,0&amp;bbb=1"/>
          <p:cNvSpPr/>
          <p:nvPr/>
        </p:nvSpPr>
        <p:spPr>
          <a:xfrm>
            <a:off x="832104" y="2105779"/>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攻略审题</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本题的概率问题为条件概率模型</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可考虑利用定义法或缩样法求解</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p:txBody>
      </p:sp>
      <mc:AlternateContent xmlns:mc="http://schemas.openxmlformats.org/markup-compatibility/2006">
        <mc:Choice xmlns:a14="http://schemas.microsoft.com/office/drawing/2010/main" Requires="a14">
          <p:sp>
            <p:nvSpPr>
              <p:cNvPr id="6" name="QC_4_AS.12_1#33b9a2738?vop=1&amp;pid=bb540fc77&amp;color=0,0,0&amp;bbb=1&amp;hb=1"/>
              <p:cNvSpPr/>
              <p:nvPr/>
            </p:nvSpPr>
            <p:spPr>
              <a:xfrm>
                <a:off x="832104" y="2714109"/>
                <a:ext cx="10533888" cy="2552700"/>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攻略解析</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方法一</a:t>
                </a:r>
                <a:r>
                  <a:rPr lang="en-US" altLang="zh-CN" sz="1400" b="0" i="0" dirty="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定义法</a:t>
                </a:r>
                <a:r>
                  <a:rPr lang="en-US" altLang="zh-CN" sz="1400" b="0" i="0" dirty="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设</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这个家庭有女孩</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为事件</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𝐴</m:t>
                    </m:r>
                  </m:oMath>
                </a14:m>
                <a:r>
                  <a:rPr lang="en-US" altLang="zh-CN" sz="1400" b="0" i="0" dirty="0">
                    <a:solidFill>
                      <a:srgbClr val="000000"/>
                    </a:solidFill>
                    <a:latin typeface="微软雅黑" pitchFamily="34" charset="0"/>
                    <a:ea typeface="微软雅黑" pitchFamily="34" charset="-122"/>
                    <a:cs typeface="微软雅黑" pitchFamily="34" charset="-120"/>
                  </a:rPr>
                  <a:t>，“3</a:t>
                </a:r>
                <a:r>
                  <a:rPr lang="en-US" altLang="zh-CN" sz="1400" b="0" i="0" dirty="0">
                    <a:solidFill>
                      <a:srgbClr val="000000"/>
                    </a:solidFill>
                    <a:latin typeface="微软雅黑" pitchFamily="34" charset="0"/>
                    <a:ea typeface="楷体" pitchFamily="34" charset="-122"/>
                    <a:cs typeface="微软雅黑" pitchFamily="34" charset="-120"/>
                  </a:rPr>
                  <a:t>个小孩都是女孩</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为事件</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微软雅黑" pitchFamily="34" charset="0"/>
                    <a:ea typeface="楷体" pitchFamily="34" charset="-122"/>
                    <a:cs typeface="微软雅黑" pitchFamily="34" charset="-120"/>
                  </a:rPr>
                  <a:t>则</a:t>
                </a:r>
              </a:p>
              <a:p>
                <a:pPr latinLnBrk="1">
                  <a:lnSpc>
                    <a:spcPts val="4100"/>
                  </a:lnSpc>
                </a:pP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m:t>
                    </m:r>
                    <m:r>
                      <a:rPr lang="en-US" altLang="zh-CN" sz="1400" b="0" i="0">
                        <a:solidFill>
                          <a:srgbClr val="000000"/>
                        </a:solidFill>
                        <a:latin typeface="Cambria Math" pitchFamily="34" charset="0"/>
                        <a:ea typeface="Cambria Math" pitchFamily="34" charset="-122"/>
                        <a:cs typeface="Cambria Math" pitchFamily="34" charset="-120"/>
                      </a:rPr>
                      <m:t>)=1−</m:t>
                    </m:r>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bar>
                      <m:barPr>
                        <m:pos m:val="top"/>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400">
                            <a:solidFill>
                              <a:srgbClr val="000000"/>
                            </a:solidFill>
                            <a:latin typeface="Cambria Math" panose="02040503050406030204" pitchFamily="18" charset="0"/>
                          </a:rPr>
                          <m:t>𝐴</m:t>
                        </m:r>
                      </m:e>
                    </m:bar>
                    <m:r>
                      <a:rPr lang="en-US" altLang="zh-CN" sz="1400" b="0" i="0">
                        <a:solidFill>
                          <a:srgbClr val="000000"/>
                        </a:solidFill>
                        <a:latin typeface="Cambria Math" pitchFamily="34" charset="0"/>
                        <a:ea typeface="Cambria Math" pitchFamily="34" charset="-122"/>
                        <a:cs typeface="Cambria Math" pitchFamily="34" charset="-120"/>
                      </a:rPr>
                      <m:t>)=1−</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7</m:t>
                        </m:r>
                      </m:num>
                      <m:den>
                        <m:r>
                          <a:rPr lang="en-US" altLang="zh-CN" sz="1400" b="0" i="0">
                            <a:solidFill>
                              <a:srgbClr val="000000"/>
                            </a:solidFill>
                            <a:latin typeface="Cambria Math" pitchFamily="34" charset="0"/>
                            <a:ea typeface="Cambria Math" pitchFamily="34" charset="-122"/>
                            <a:cs typeface="Cambria Math" pitchFamily="34" charset="-120"/>
                          </a:rPr>
                          <m:t>8</m:t>
                        </m:r>
                      </m:den>
                    </m:f>
                  </m:oMath>
                </a14:m>
                <a:r>
                  <a:rPr lang="zh-CN" altLang="en-US" sz="1400" b="0" i="0" kern="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𝐴𝐵</m:t>
                    </m:r>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8</m:t>
                        </m:r>
                      </m:den>
                    </m:f>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𝐵</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m:t>
                    </m:r>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𝐴𝐵</m:t>
                        </m:r>
                        <m:r>
                          <a:rPr lang="en-US" altLang="zh-CN" sz="1400" b="0" i="0">
                            <a:solidFill>
                              <a:srgbClr val="000000"/>
                            </a:solidFill>
                            <a:latin typeface="Cambria Math" pitchFamily="34" charset="0"/>
                            <a:ea typeface="Cambria Math" pitchFamily="34" charset="-122"/>
                            <a:cs typeface="Cambria Math" pitchFamily="34" charset="-120"/>
                          </a:rPr>
                          <m:t>)</m:t>
                        </m:r>
                      </m:num>
                      <m:den>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m:t>
                        </m:r>
                        <m:r>
                          <a:rPr lang="en-US" altLang="zh-CN" sz="1400" b="0" i="0">
                            <a:solidFill>
                              <a:srgbClr val="000000"/>
                            </a:solidFill>
                            <a:latin typeface="Cambria Math" pitchFamily="34" charset="0"/>
                            <a:ea typeface="Cambria Math" pitchFamily="34" charset="-122"/>
                            <a:cs typeface="Cambria Math" pitchFamily="34" charset="-120"/>
                          </a:rPr>
                          <m:t>)</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8</m:t>
                            </m:r>
                          </m:den>
                        </m:f>
                      </m:num>
                      <m:den>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7</m:t>
                            </m:r>
                          </m:num>
                          <m:den>
                            <m:r>
                              <a:rPr lang="en-US" altLang="zh-CN" sz="1400" b="0" i="0">
                                <a:solidFill>
                                  <a:srgbClr val="000000"/>
                                </a:solidFill>
                                <a:latin typeface="Cambria Math" pitchFamily="34" charset="0"/>
                                <a:ea typeface="Cambria Math" pitchFamily="34" charset="-122"/>
                                <a:cs typeface="Cambria Math" pitchFamily="34" charset="-120"/>
                              </a:rPr>
                              <m:t>8</m:t>
                            </m:r>
                          </m:den>
                        </m:f>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故选</a:t>
                </a:r>
                <a:r>
                  <a:rPr lang="en-US" altLang="zh-CN" sz="1400" b="0" i="0" dirty="0">
                    <a:solidFill>
                      <a:srgbClr val="000000"/>
                    </a:solidFill>
                    <a:latin typeface="微软雅黑" pitchFamily="34" charset="0"/>
                    <a:ea typeface="微软雅黑" pitchFamily="34" charset="-122"/>
                    <a:cs typeface="微软雅黑" pitchFamily="34" charset="-120"/>
                  </a:rPr>
                  <a:t>A.</a:t>
                </a:r>
                <a:endParaRPr lang="en-US" altLang="zh-CN" sz="1400" dirty="0"/>
              </a:p>
              <a:p>
                <a:pPr latinLnBrk="1">
                  <a:lnSpc>
                    <a:spcPts val="2600"/>
                  </a:lnSpc>
                </a:pPr>
                <a:r>
                  <a:rPr lang="en-US" altLang="zh-CN" sz="1400" b="0" i="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方法二</a:t>
                </a:r>
                <a:r>
                  <a:rPr lang="en-US" altLang="zh-CN" sz="1400" b="0" i="0" dirty="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缩样法</a:t>
                </a:r>
                <a:r>
                  <a:rPr lang="en-US" altLang="zh-CN" sz="1400" b="0" i="0" dirty="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根据题意</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设样本空间为</a:t>
                </a:r>
                <a14:m>
                  <m:oMath xmlns:m="http://schemas.openxmlformats.org/officeDocument/2006/math">
                    <m:r>
                      <m:rPr>
                        <m:sty m:val="p"/>
                      </m:rPr>
                      <a:rPr lang="en-US" altLang="zh-CN" sz="1400" b="0" i="0">
                        <a:solidFill>
                          <a:srgbClr val="000000"/>
                        </a:solidFill>
                        <a:latin typeface="Cambria Math" pitchFamily="34" charset="0"/>
                        <a:ea typeface="Cambria Math" pitchFamily="34" charset="-122"/>
                        <a:cs typeface="Cambria Math" pitchFamily="34" charset="-120"/>
                      </a:rPr>
                      <m:t>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微软雅黑" pitchFamily="34" charset="0"/>
                    <a:ea typeface="楷体" pitchFamily="34" charset="-122"/>
                    <a:cs typeface="微软雅黑" pitchFamily="34" charset="-120"/>
                  </a:rPr>
                  <a:t>则</a:t>
                </a:r>
              </a:p>
              <a:p>
                <a:pPr latinLnBrk="1">
                  <a:lnSpc>
                    <a:spcPts val="2600"/>
                  </a:lnSpc>
                </a:pPr>
                <a14:m>
                  <m:oMath xmlns:m="http://schemas.openxmlformats.org/officeDocument/2006/math">
                    <m:r>
                      <m:rPr>
                        <m:sty m:val="p"/>
                      </m:rPr>
                      <a:rPr lang="en-US" altLang="zh-CN" sz="1400" b="0" i="0">
                        <a:solidFill>
                          <a:srgbClr val="000000"/>
                        </a:solidFill>
                        <a:latin typeface="Cambria Math" pitchFamily="34" charset="0"/>
                        <a:ea typeface="Cambria Math" pitchFamily="34" charset="-122"/>
                        <a:cs typeface="Cambria Math" pitchFamily="34" charset="-120"/>
                      </a:rPr>
                      <m:t>Ω</m:t>
                    </m:r>
                    <m:r>
                      <a:rPr lang="en-US" altLang="zh-CN" sz="1400" b="0" i="0">
                        <a:solidFill>
                          <a:srgbClr val="000000"/>
                        </a:solidFill>
                        <a:latin typeface="Cambria Math" pitchFamily="34" charset="0"/>
                        <a:ea typeface="Cambria Math" pitchFamily="34" charset="-122"/>
                        <a:cs typeface="Cambria Math" pitchFamily="34" charset="-120"/>
                      </a:rPr>
                      <m:t>={(女、女、女),(女、女、男),(女、男、女),(男、女、女),(女、男、男),(男、女、男),(男、男、女),(男、男、男)}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共</a:t>
                </a:r>
                <a:r>
                  <a:rPr lang="en-US" altLang="zh-CN" sz="1400" b="0" i="0" dirty="0">
                    <a:solidFill>
                      <a:srgbClr val="000000"/>
                    </a:solidFill>
                    <a:latin typeface="微软雅黑" pitchFamily="34" charset="0"/>
                    <a:ea typeface="微软雅黑" pitchFamily="34" charset="-122"/>
                    <a:cs typeface="微软雅黑" pitchFamily="34" charset="-120"/>
                  </a:rPr>
                  <a:t>8</a:t>
                </a:r>
                <a:r>
                  <a:rPr lang="en-US" altLang="zh-CN" sz="1400" b="0" i="0">
                    <a:solidFill>
                      <a:srgbClr val="000000"/>
                    </a:solidFill>
                    <a:latin typeface="微软雅黑" pitchFamily="34" charset="0"/>
                    <a:ea typeface="楷体" pitchFamily="34" charset="-122"/>
                    <a:cs typeface="微软雅黑" pitchFamily="34" charset="-120"/>
                  </a:rPr>
                  <a:t>个样本点</a:t>
                </a:r>
                <a:r>
                  <a:rPr lang="en-US" altLang="zh-CN" sz="1400" b="0" i="0">
                    <a:solidFill>
                      <a:srgbClr val="000000"/>
                    </a:solidFill>
                    <a:latin typeface="微软雅黑" pitchFamily="34" charset="0"/>
                    <a:ea typeface="微软雅黑" pitchFamily="34" charset="-122"/>
                    <a:cs typeface="微软雅黑" pitchFamily="34" charset="-120"/>
                  </a:rPr>
                  <a:t>，</a:t>
                </a:r>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记事件</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𝐴</m:t>
                    </m:r>
                  </m:oMath>
                </a14:m>
                <a:r>
                  <a:rPr lang="en-US" altLang="zh-CN" sz="1400" b="0" i="0" dirty="0">
                    <a:solidFill>
                      <a:srgbClr val="000000"/>
                    </a:solidFill>
                    <a:latin typeface="微软雅黑" pitchFamily="34" charset="0"/>
                    <a:ea typeface="楷体" pitchFamily="34" charset="-122"/>
                    <a:cs typeface="微软雅黑" pitchFamily="34" charset="-120"/>
                  </a:rPr>
                  <a:t>为</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这个家庭有女孩</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事件</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为</a:t>
                </a:r>
                <a:r>
                  <a:rPr lang="en-US" altLang="zh-CN" sz="1400" b="0" i="0" dirty="0">
                    <a:solidFill>
                      <a:srgbClr val="000000"/>
                    </a:solidFill>
                    <a:latin typeface="微软雅黑" pitchFamily="34" charset="0"/>
                    <a:ea typeface="微软雅黑" pitchFamily="34" charset="-122"/>
                    <a:cs typeface="微软雅黑" pitchFamily="34" charset="-120"/>
                  </a:rPr>
                  <a:t>“3</a:t>
                </a:r>
                <a:r>
                  <a:rPr lang="en-US" altLang="zh-CN" sz="1400" b="0" i="0" dirty="0">
                    <a:solidFill>
                      <a:srgbClr val="000000"/>
                    </a:solidFill>
                    <a:latin typeface="微软雅黑" pitchFamily="34" charset="0"/>
                    <a:ea typeface="楷体" pitchFamily="34" charset="-122"/>
                    <a:cs typeface="微软雅黑" pitchFamily="34" charset="-120"/>
                  </a:rPr>
                  <a:t>个小孩均为女孩</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微软雅黑" pitchFamily="34" charset="0"/>
                    <a:ea typeface="楷体" pitchFamily="34" charset="-122"/>
                    <a:cs typeface="微软雅黑" pitchFamily="34" charset="-120"/>
                  </a:rPr>
                  <a:t>由</a:t>
                </a:r>
              </a:p>
              <a:p>
                <a:pPr latinLnBrk="1">
                  <a:lnSpc>
                    <a:spcPts val="2600"/>
                  </a:lnSpc>
                </a:pP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𝐴</m:t>
                    </m:r>
                    <m:r>
                      <a:rPr lang="en-US" altLang="zh-CN" sz="1400" b="0" i="0">
                        <a:solidFill>
                          <a:srgbClr val="000000"/>
                        </a:solidFill>
                        <a:latin typeface="Cambria Math" pitchFamily="34" charset="0"/>
                        <a:ea typeface="Cambria Math" pitchFamily="34" charset="-122"/>
                        <a:cs typeface="Cambria Math" pitchFamily="34" charset="-120"/>
                      </a:rPr>
                      <m:t>={(女、女、女),(女、女、男),(女、男、女),(男、女、女),(女、男、男),(男、女、男),(男、男、女)}</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𝐵</m:t>
                    </m:r>
                    <m:r>
                      <a:rPr lang="en-US" altLang="zh-CN" sz="1400" b="0" i="0">
                        <a:solidFill>
                          <a:srgbClr val="000000"/>
                        </a:solidFill>
                        <a:latin typeface="Cambria Math" pitchFamily="34" charset="0"/>
                        <a:ea typeface="Cambria Math" pitchFamily="34" charset="-122"/>
                        <a:cs typeface="Cambria Math" pitchFamily="34" charset="-120"/>
                      </a:rPr>
                      <m:t>={(女、女、女)}</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微软雅黑" pitchFamily="34" charset="0"/>
                    <a:ea typeface="楷体" pitchFamily="34" charset="-122"/>
                    <a:cs typeface="微软雅黑" pitchFamily="34" charset="-120"/>
                  </a:rPr>
                  <a:t>得</a:t>
                </a:r>
              </a:p>
              <a:p>
                <a:pPr latinLnBrk="1">
                  <a:lnSpc>
                    <a:spcPts val="3000"/>
                  </a:lnSpc>
                </a:pP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𝑛</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m:t>
                    </m:r>
                    <m:r>
                      <a:rPr lang="en-US" altLang="zh-CN" sz="1400" b="0" i="0">
                        <a:solidFill>
                          <a:srgbClr val="000000"/>
                        </a:solidFill>
                        <a:latin typeface="Cambria Math" pitchFamily="34" charset="0"/>
                        <a:ea typeface="Cambria Math" pitchFamily="34" charset="-122"/>
                        <a:cs typeface="Cambria Math" pitchFamily="34" charset="-120"/>
                      </a:rPr>
                      <m:t>)=7</m:t>
                    </m:r>
                  </m:oMath>
                </a14:m>
                <a:r>
                  <a:rPr lang="zh-CN" altLang="en-US" sz="1400" b="0" i="0" kern="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𝑛</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𝐴𝐵</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𝐵</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m:t>
                    </m:r>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𝑛</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𝐴𝐵</m:t>
                        </m:r>
                        <m:r>
                          <a:rPr lang="en-US" altLang="zh-CN" sz="1400" b="0" i="0">
                            <a:solidFill>
                              <a:srgbClr val="000000"/>
                            </a:solidFill>
                            <a:latin typeface="Cambria Math" pitchFamily="34" charset="0"/>
                            <a:ea typeface="Cambria Math" pitchFamily="34" charset="-122"/>
                            <a:cs typeface="Cambria Math" pitchFamily="34" charset="-120"/>
                          </a:rPr>
                          <m:t>)</m:t>
                        </m:r>
                      </m:num>
                      <m:den>
                        <m:r>
                          <a:rPr lang="en-US" altLang="zh-CN" sz="1400" b="0" i="0">
                            <a:solidFill>
                              <a:srgbClr val="000000"/>
                            </a:solidFill>
                            <a:latin typeface="Cambria Math" pitchFamily="34" charset="0"/>
                            <a:ea typeface="Cambria Math" pitchFamily="34" charset="-122"/>
                            <a:cs typeface="Cambria Math" pitchFamily="34" charset="-120"/>
                          </a:rPr>
                          <m:t>𝑛</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𝐴</m:t>
                        </m:r>
                        <m:r>
                          <a:rPr lang="en-US" altLang="zh-CN" sz="1400" b="0" i="0">
                            <a:solidFill>
                              <a:srgbClr val="000000"/>
                            </a:solidFill>
                            <a:latin typeface="Cambria Math" pitchFamily="34" charset="0"/>
                            <a:ea typeface="Cambria Math" pitchFamily="34" charset="-122"/>
                            <a:cs typeface="Cambria Math" pitchFamily="34" charset="-120"/>
                          </a:rPr>
                          <m:t>)</m:t>
                        </m:r>
                      </m:den>
                    </m:f>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num>
                      <m:den>
                        <m:r>
                          <a:rPr lang="en-US" altLang="zh-CN" sz="1400" b="0" i="0">
                            <a:solidFill>
                              <a:srgbClr val="00000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故选</a:t>
                </a:r>
                <a:r>
                  <a:rPr lang="en-US" altLang="zh-CN" sz="1400" b="0" i="0" dirty="0">
                    <a:solidFill>
                      <a:srgbClr val="000000"/>
                    </a:solidFill>
                    <a:latin typeface="微软雅黑" pitchFamily="34" charset="0"/>
                    <a:ea typeface="微软雅黑" pitchFamily="34" charset="-122"/>
                    <a:cs typeface="微软雅黑" pitchFamily="34" charset="-120"/>
                  </a:rPr>
                  <a:t>A.</a:t>
                </a:r>
                <a:endParaRPr lang="en-US" altLang="zh-CN" sz="1400" dirty="0"/>
              </a:p>
            </p:txBody>
          </p:sp>
        </mc:Choice>
        <mc:Fallback>
          <p:sp>
            <p:nvSpPr>
              <p:cNvPr id="6" name="QC_4_AS.12_1#33b9a2738?vop=1&amp;pid=bb540fc77&amp;color=0,0,0&amp;bbb=1&amp;hb=1"/>
              <p:cNvSpPr>
                <a:spLocks noRot="1" noChangeAspect="1" noMove="1" noResize="1" noEditPoints="1" noAdjustHandles="1" noChangeArrowheads="1" noChangeShapeType="1" noTextEdit="1"/>
              </p:cNvSpPr>
              <p:nvPr/>
            </p:nvSpPr>
            <p:spPr>
              <a:xfrm>
                <a:off x="832104" y="2714109"/>
                <a:ext cx="10533888" cy="2552700"/>
              </a:xfrm>
              <a:prstGeom prst="rect">
                <a:avLst/>
              </a:prstGeom>
              <a:blipFill>
                <a:blip r:embed="rId4"/>
                <a:stretch>
                  <a:fillRect l="-1042" r="-1620" b="-26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 calcmode="lin" valueType="num">
                                      <p:cBhvr additive="base">
                                        <p:cTn id="4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3" end="3"/>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4" end="4"/>
                                            </p:txEl>
                                          </p:spTgt>
                                        </p:tgtEl>
                                        <p:attrNameLst>
                                          <p:attrName>style.visibility</p:attrName>
                                        </p:attrNameLst>
                                      </p:cBhvr>
                                      <p:to>
                                        <p:strVal val="visible"/>
                                      </p:to>
                                    </p:set>
                                    <p:anim calcmode="lin" valueType="num">
                                      <p:cBhvr additive="base">
                                        <p:cTn id="5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4" end="4"/>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
                                            <p:txEl>
                                              <p:pRg st="5" end="5"/>
                                            </p:txEl>
                                          </p:spTgt>
                                        </p:tgtEl>
                                        <p:attrNameLst>
                                          <p:attrName>style.visibility</p:attrName>
                                        </p:attrNameLst>
                                      </p:cBhvr>
                                      <p:to>
                                        <p:strVal val="visible"/>
                                      </p:to>
                                    </p:set>
                                    <p:anim calcmode="lin" valueType="num">
                                      <p:cBhvr additive="base">
                                        <p:cTn id="5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5" end="5"/>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
                                            <p:txEl>
                                              <p:pRg st="6" end="6"/>
                                            </p:txEl>
                                          </p:spTgt>
                                        </p:tgtEl>
                                        <p:attrNameLst>
                                          <p:attrName>style.visibility</p:attrName>
                                        </p:attrNameLst>
                                      </p:cBhvr>
                                      <p:to>
                                        <p:strVal val="visible"/>
                                      </p:to>
                                    </p:set>
                                    <p:anim calcmode="lin" valueType="num">
                                      <p:cBhvr additive="base">
                                        <p:cTn id="5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521</Words>
  <Application>Microsoft Office PowerPoint</Application>
  <PresentationFormat>宽屏</PresentationFormat>
  <Paragraphs>51</Paragraphs>
  <Slides>7</Slides>
  <Notes>7</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7</vt:i4>
      </vt:variant>
    </vt:vector>
  </HeadingPairs>
  <TitlesOfParts>
    <vt:vector size="13" baseType="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2025-10-20T02:41:00Z</dcterms:created>
  <dcterms:modified xsi:type="dcterms:W3CDTF">2025-10-20T02:52:33Z</dcterms:modified>
  <cp:category/>
  <cp:contentStatus/>
</cp:coreProperties>
</file>